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sldIdLst>
    <p:sldId id="256" r:id="rId3"/>
    <p:sldId id="324" r:id="rId4"/>
    <p:sldId id="325" r:id="rId5"/>
    <p:sldId id="326" r:id="rId6"/>
    <p:sldId id="327" r:id="rId7"/>
    <p:sldId id="328" r:id="rId8"/>
    <p:sldId id="329" r:id="rId9"/>
    <p:sldId id="330" r:id="rId10"/>
    <p:sldId id="331" r:id="rId11"/>
    <p:sldId id="332" r:id="rId12"/>
    <p:sldId id="333" r:id="rId13"/>
    <p:sldId id="337" r:id="rId14"/>
    <p:sldId id="334" r:id="rId15"/>
    <p:sldId id="335" r:id="rId16"/>
    <p:sldId id="336" r:id="rId17"/>
    <p:sldId id="338" r:id="rId18"/>
    <p:sldId id="339" r:id="rId19"/>
    <p:sldId id="340" r:id="rId20"/>
    <p:sldId id="341" r:id="rId21"/>
    <p:sldId id="345" r:id="rId22"/>
    <p:sldId id="343" r:id="rId23"/>
    <p:sldId id="344" r:id="rId24"/>
    <p:sldId id="257" r:id="rId25"/>
    <p:sldId id="258" r:id="rId26"/>
    <p:sldId id="259"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4" r:id="rId40"/>
    <p:sldId id="273" r:id="rId41"/>
    <p:sldId id="275" r:id="rId42"/>
    <p:sldId id="276" r:id="rId43"/>
    <p:sldId id="277" r:id="rId44"/>
    <p:sldId id="278" r:id="rId45"/>
    <p:sldId id="279" r:id="rId46"/>
    <p:sldId id="280" r:id="rId47"/>
    <p:sldId id="281"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297" r:id="rId63"/>
    <p:sldId id="298" r:id="rId64"/>
    <p:sldId id="300" r:id="rId65"/>
    <p:sldId id="299" r:id="rId66"/>
    <p:sldId id="301" r:id="rId67"/>
    <p:sldId id="302" r:id="rId68"/>
    <p:sldId id="303" r:id="rId69"/>
    <p:sldId id="304" r:id="rId70"/>
    <p:sldId id="347" r:id="rId71"/>
    <p:sldId id="305" r:id="rId72"/>
    <p:sldId id="306" r:id="rId73"/>
    <p:sldId id="296" r:id="rId74"/>
    <p:sldId id="308" r:id="rId75"/>
    <p:sldId id="309" r:id="rId76"/>
    <p:sldId id="310" r:id="rId77"/>
    <p:sldId id="311" r:id="rId78"/>
    <p:sldId id="312" r:id="rId79"/>
    <p:sldId id="313" r:id="rId80"/>
    <p:sldId id="314" r:id="rId81"/>
    <p:sldId id="315" r:id="rId82"/>
    <p:sldId id="307" r:id="rId83"/>
    <p:sldId id="316" r:id="rId84"/>
    <p:sldId id="323" r:id="rId85"/>
    <p:sldId id="318" r:id="rId86"/>
    <p:sldId id="317" r:id="rId87"/>
    <p:sldId id="319" r:id="rId88"/>
    <p:sldId id="320" r:id="rId89"/>
    <p:sldId id="321" r:id="rId90"/>
    <p:sldId id="322" r:id="rId91"/>
    <p:sldId id="346"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9A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235" autoAdjust="0"/>
    <p:restoredTop sz="94660"/>
  </p:normalViewPr>
  <p:slideViewPr>
    <p:cSldViewPr snapToGrid="0" showGuides="1">
      <p:cViewPr varScale="1">
        <p:scale>
          <a:sx n="67" d="100"/>
          <a:sy n="67" d="100"/>
        </p:scale>
        <p:origin x="252" y="56"/>
      </p:cViewPr>
      <p:guideLst/>
    </p:cSldViewPr>
  </p:slideViewPr>
  <p:notesTextViewPr>
    <p:cViewPr>
      <p:scale>
        <a:sx n="1" d="1"/>
        <a:sy n="1" d="1"/>
      </p:scale>
      <p:origin x="0" y="0"/>
    </p:cViewPr>
  </p:notesTextViewPr>
  <p:sorterViewPr>
    <p:cViewPr>
      <p:scale>
        <a:sx n="40" d="100"/>
        <a:sy n="4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D4A548C-B5B4-43F2-B0E5-A9BD42B66525}" type="datetimeFigureOut">
              <a:rPr lang="zh-CN" altLang="en-US" smtClean="0"/>
              <a:t>2019/4/30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6B20C8-39BD-4CF7-8B2F-04C21B4FBC9E}" type="slidenum">
              <a:rPr lang="zh-CN" altLang="en-US" smtClean="0"/>
              <a:t>‹#›</a:t>
            </a:fld>
            <a:endParaRPr lang="zh-CN" altLang="en-US"/>
          </a:p>
        </p:txBody>
      </p:sp>
    </p:spTree>
    <p:extLst>
      <p:ext uri="{BB962C8B-B14F-4D97-AF65-F5344CB8AC3E}">
        <p14:creationId xmlns:p14="http://schemas.microsoft.com/office/powerpoint/2010/main" val="105070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D4A548C-B5B4-43F2-B0E5-A9BD42B66525}" type="datetimeFigureOut">
              <a:rPr lang="zh-CN" altLang="en-US" smtClean="0"/>
              <a:t>2019/4/30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6B20C8-39BD-4CF7-8B2F-04C21B4FBC9E}" type="slidenum">
              <a:rPr lang="zh-CN" altLang="en-US" smtClean="0"/>
              <a:t>‹#›</a:t>
            </a:fld>
            <a:endParaRPr lang="zh-CN" altLang="en-US"/>
          </a:p>
        </p:txBody>
      </p:sp>
    </p:spTree>
    <p:extLst>
      <p:ext uri="{BB962C8B-B14F-4D97-AF65-F5344CB8AC3E}">
        <p14:creationId xmlns:p14="http://schemas.microsoft.com/office/powerpoint/2010/main" val="2850370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8D4A548C-B5B4-43F2-B0E5-A9BD42B66525}" type="datetimeFigureOut">
              <a:rPr lang="zh-CN" altLang="en-US" smtClean="0"/>
              <a:t>2019/4/30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6B20C8-39BD-4CF7-8B2F-04C21B4FBC9E}" type="slidenum">
              <a:rPr lang="zh-CN" altLang="en-US" smtClean="0"/>
              <a:t>‹#›</a:t>
            </a:fld>
            <a:endParaRPr lang="zh-CN" altLang="en-US"/>
          </a:p>
        </p:txBody>
      </p:sp>
    </p:spTree>
    <p:extLst>
      <p:ext uri="{BB962C8B-B14F-4D97-AF65-F5344CB8AC3E}">
        <p14:creationId xmlns:p14="http://schemas.microsoft.com/office/powerpoint/2010/main" val="2034156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01E97D-1CF9-4DE1-BF5D-6FC1193CA6D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164A89-6574-497F-83C5-5ADB3010DC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5AFD007-6533-4050-BA7D-7C7F27AF537C}"/>
              </a:ext>
            </a:extLst>
          </p:cNvPr>
          <p:cNvSpPr>
            <a:spLocks noGrp="1"/>
          </p:cNvSpPr>
          <p:nvPr>
            <p:ph type="dt" sz="half" idx="10"/>
          </p:nvPr>
        </p:nvSpPr>
        <p:spPr/>
        <p:txBody>
          <a:bodyPr/>
          <a:lstStyle/>
          <a:p>
            <a:fld id="{8D4A548C-B5B4-43F2-B0E5-A9BD42B66525}" type="datetimeFigureOut">
              <a:rPr lang="zh-CN" altLang="en-US" smtClean="0"/>
              <a:t>2019/4/30</a:t>
            </a:fld>
            <a:endParaRPr lang="zh-CN" altLang="en-US"/>
          </a:p>
        </p:txBody>
      </p:sp>
      <p:sp>
        <p:nvSpPr>
          <p:cNvPr id="5" name="页脚占位符 4">
            <a:extLst>
              <a:ext uri="{FF2B5EF4-FFF2-40B4-BE49-F238E27FC236}">
                <a16:creationId xmlns:a16="http://schemas.microsoft.com/office/drawing/2014/main" id="{F958869C-2168-4797-BAB1-469B87582E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FE31413-9CB4-4D81-BD53-5219C422CB5F}"/>
              </a:ext>
            </a:extLst>
          </p:cNvPr>
          <p:cNvSpPr>
            <a:spLocks noGrp="1"/>
          </p:cNvSpPr>
          <p:nvPr>
            <p:ph type="sldNum" sz="quarter" idx="12"/>
          </p:nvPr>
        </p:nvSpPr>
        <p:spPr/>
        <p:txBody>
          <a:bodyPr/>
          <a:lstStyle/>
          <a:p>
            <a:fld id="{FD6B20C8-39BD-4CF7-8B2F-04C21B4FBC9E}" type="slidenum">
              <a:rPr lang="zh-CN" altLang="en-US" smtClean="0"/>
              <a:t>‹#›</a:t>
            </a:fld>
            <a:endParaRPr lang="zh-CN" altLang="en-US"/>
          </a:p>
        </p:txBody>
      </p:sp>
    </p:spTree>
    <p:extLst>
      <p:ext uri="{BB962C8B-B14F-4D97-AF65-F5344CB8AC3E}">
        <p14:creationId xmlns:p14="http://schemas.microsoft.com/office/powerpoint/2010/main" val="1885674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44A36-A6A5-43F7-B09B-7A3DD3AC2E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F841F3-3A07-4B73-8E78-E5CDD804ECA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37F3DEA-BBDF-4CF0-A6BF-BA02CC3BE799}"/>
              </a:ext>
            </a:extLst>
          </p:cNvPr>
          <p:cNvSpPr>
            <a:spLocks noGrp="1"/>
          </p:cNvSpPr>
          <p:nvPr>
            <p:ph type="dt" sz="half" idx="10"/>
          </p:nvPr>
        </p:nvSpPr>
        <p:spPr/>
        <p:txBody>
          <a:bodyPr/>
          <a:lstStyle/>
          <a:p>
            <a:fld id="{8D4A548C-B5B4-43F2-B0E5-A9BD42B66525}" type="datetimeFigureOut">
              <a:rPr lang="zh-CN" altLang="en-US" smtClean="0"/>
              <a:t>2019/4/30</a:t>
            </a:fld>
            <a:endParaRPr lang="zh-CN" altLang="en-US"/>
          </a:p>
        </p:txBody>
      </p:sp>
      <p:sp>
        <p:nvSpPr>
          <p:cNvPr id="5" name="页脚占位符 4">
            <a:extLst>
              <a:ext uri="{FF2B5EF4-FFF2-40B4-BE49-F238E27FC236}">
                <a16:creationId xmlns:a16="http://schemas.microsoft.com/office/drawing/2014/main" id="{B3403E99-AF8B-444D-87C0-E60D975503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C9AF06-9717-4A66-955B-C88CF05B04F7}"/>
              </a:ext>
            </a:extLst>
          </p:cNvPr>
          <p:cNvSpPr>
            <a:spLocks noGrp="1"/>
          </p:cNvSpPr>
          <p:nvPr>
            <p:ph type="sldNum" sz="quarter" idx="12"/>
          </p:nvPr>
        </p:nvSpPr>
        <p:spPr/>
        <p:txBody>
          <a:bodyPr/>
          <a:lstStyle/>
          <a:p>
            <a:fld id="{FD6B20C8-39BD-4CF7-8B2F-04C21B4FBC9E}" type="slidenum">
              <a:rPr lang="zh-CN" altLang="en-US" smtClean="0"/>
              <a:t>‹#›</a:t>
            </a:fld>
            <a:endParaRPr lang="zh-CN" altLang="en-US"/>
          </a:p>
        </p:txBody>
      </p:sp>
    </p:spTree>
    <p:extLst>
      <p:ext uri="{BB962C8B-B14F-4D97-AF65-F5344CB8AC3E}">
        <p14:creationId xmlns:p14="http://schemas.microsoft.com/office/powerpoint/2010/main" val="19928121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D5E08-A92A-4AC3-821B-39FE9955E9B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485D20A-4255-4ACE-A898-8561B13E3B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2356DFE-924E-4CD6-90FB-09F94DC04EA3}"/>
              </a:ext>
            </a:extLst>
          </p:cNvPr>
          <p:cNvSpPr>
            <a:spLocks noGrp="1"/>
          </p:cNvSpPr>
          <p:nvPr>
            <p:ph type="dt" sz="half" idx="10"/>
          </p:nvPr>
        </p:nvSpPr>
        <p:spPr/>
        <p:txBody>
          <a:bodyPr/>
          <a:lstStyle/>
          <a:p>
            <a:fld id="{8D4A548C-B5B4-43F2-B0E5-A9BD42B66525}" type="datetimeFigureOut">
              <a:rPr lang="zh-CN" altLang="en-US" smtClean="0"/>
              <a:t>2019/4/30</a:t>
            </a:fld>
            <a:endParaRPr lang="zh-CN" altLang="en-US"/>
          </a:p>
        </p:txBody>
      </p:sp>
      <p:sp>
        <p:nvSpPr>
          <p:cNvPr id="5" name="页脚占位符 4">
            <a:extLst>
              <a:ext uri="{FF2B5EF4-FFF2-40B4-BE49-F238E27FC236}">
                <a16:creationId xmlns:a16="http://schemas.microsoft.com/office/drawing/2014/main" id="{50F74848-FF4C-42DA-A076-96BBCBCE89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49A24DD-38A2-4CE2-8561-94F5548D8C46}"/>
              </a:ext>
            </a:extLst>
          </p:cNvPr>
          <p:cNvSpPr>
            <a:spLocks noGrp="1"/>
          </p:cNvSpPr>
          <p:nvPr>
            <p:ph type="sldNum" sz="quarter" idx="12"/>
          </p:nvPr>
        </p:nvSpPr>
        <p:spPr/>
        <p:txBody>
          <a:bodyPr/>
          <a:lstStyle/>
          <a:p>
            <a:fld id="{FD6B20C8-39BD-4CF7-8B2F-04C21B4FBC9E}" type="slidenum">
              <a:rPr lang="zh-CN" altLang="en-US" smtClean="0"/>
              <a:t>‹#›</a:t>
            </a:fld>
            <a:endParaRPr lang="zh-CN" altLang="en-US"/>
          </a:p>
        </p:txBody>
      </p:sp>
    </p:spTree>
    <p:extLst>
      <p:ext uri="{BB962C8B-B14F-4D97-AF65-F5344CB8AC3E}">
        <p14:creationId xmlns:p14="http://schemas.microsoft.com/office/powerpoint/2010/main" val="2953313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D5F9A-28B3-46B5-B102-9CF3F2BF48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613DD9-4541-4024-86E5-25DB4826C05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E129352-D089-4890-8295-69645990A6A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8714BA-B1C6-4329-ACF7-6AAC6D83782C}"/>
              </a:ext>
            </a:extLst>
          </p:cNvPr>
          <p:cNvSpPr>
            <a:spLocks noGrp="1"/>
          </p:cNvSpPr>
          <p:nvPr>
            <p:ph type="dt" sz="half" idx="10"/>
          </p:nvPr>
        </p:nvSpPr>
        <p:spPr/>
        <p:txBody>
          <a:bodyPr/>
          <a:lstStyle/>
          <a:p>
            <a:fld id="{8D4A548C-B5B4-43F2-B0E5-A9BD42B66525}" type="datetimeFigureOut">
              <a:rPr lang="zh-CN" altLang="en-US" smtClean="0"/>
              <a:t>2019/4/30</a:t>
            </a:fld>
            <a:endParaRPr lang="zh-CN" altLang="en-US"/>
          </a:p>
        </p:txBody>
      </p:sp>
      <p:sp>
        <p:nvSpPr>
          <p:cNvPr id="6" name="页脚占位符 5">
            <a:extLst>
              <a:ext uri="{FF2B5EF4-FFF2-40B4-BE49-F238E27FC236}">
                <a16:creationId xmlns:a16="http://schemas.microsoft.com/office/drawing/2014/main" id="{FDB1361B-8E4A-4EC2-999C-283705EEDD3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8A38970-BA1F-408D-B812-1796BC5A36EC}"/>
              </a:ext>
            </a:extLst>
          </p:cNvPr>
          <p:cNvSpPr>
            <a:spLocks noGrp="1"/>
          </p:cNvSpPr>
          <p:nvPr>
            <p:ph type="sldNum" sz="quarter" idx="12"/>
          </p:nvPr>
        </p:nvSpPr>
        <p:spPr/>
        <p:txBody>
          <a:bodyPr/>
          <a:lstStyle/>
          <a:p>
            <a:fld id="{FD6B20C8-39BD-4CF7-8B2F-04C21B4FBC9E}" type="slidenum">
              <a:rPr lang="zh-CN" altLang="en-US" smtClean="0"/>
              <a:t>‹#›</a:t>
            </a:fld>
            <a:endParaRPr lang="zh-CN" altLang="en-US"/>
          </a:p>
        </p:txBody>
      </p:sp>
    </p:spTree>
    <p:extLst>
      <p:ext uri="{BB962C8B-B14F-4D97-AF65-F5344CB8AC3E}">
        <p14:creationId xmlns:p14="http://schemas.microsoft.com/office/powerpoint/2010/main" val="3004227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EDEA73-82BF-48B7-B7F8-4D198C17C33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A1C4061-5B91-42A4-B9BA-E2A2777E6D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433E6AE-7715-4632-A7BA-2F710F6F8E5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35E2D4F-BDB9-49E2-8172-4D5F1F550A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DBAD247-758B-4912-B04C-5B021899AA2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679EAAD-CC08-4A9C-BE3B-35781710A69E}"/>
              </a:ext>
            </a:extLst>
          </p:cNvPr>
          <p:cNvSpPr>
            <a:spLocks noGrp="1"/>
          </p:cNvSpPr>
          <p:nvPr>
            <p:ph type="dt" sz="half" idx="10"/>
          </p:nvPr>
        </p:nvSpPr>
        <p:spPr/>
        <p:txBody>
          <a:bodyPr/>
          <a:lstStyle/>
          <a:p>
            <a:fld id="{8D4A548C-B5B4-43F2-B0E5-A9BD42B66525}" type="datetimeFigureOut">
              <a:rPr lang="zh-CN" altLang="en-US" smtClean="0"/>
              <a:t>2019/4/30</a:t>
            </a:fld>
            <a:endParaRPr lang="zh-CN" altLang="en-US"/>
          </a:p>
        </p:txBody>
      </p:sp>
      <p:sp>
        <p:nvSpPr>
          <p:cNvPr id="8" name="页脚占位符 7">
            <a:extLst>
              <a:ext uri="{FF2B5EF4-FFF2-40B4-BE49-F238E27FC236}">
                <a16:creationId xmlns:a16="http://schemas.microsoft.com/office/drawing/2014/main" id="{BD0A8123-7A69-4B1D-918D-A1862B961CA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255A3D6-9CFF-45D5-A85B-980AC5360C78}"/>
              </a:ext>
            </a:extLst>
          </p:cNvPr>
          <p:cNvSpPr>
            <a:spLocks noGrp="1"/>
          </p:cNvSpPr>
          <p:nvPr>
            <p:ph type="sldNum" sz="quarter" idx="12"/>
          </p:nvPr>
        </p:nvSpPr>
        <p:spPr/>
        <p:txBody>
          <a:bodyPr/>
          <a:lstStyle/>
          <a:p>
            <a:fld id="{FD6B20C8-39BD-4CF7-8B2F-04C21B4FBC9E}" type="slidenum">
              <a:rPr lang="zh-CN" altLang="en-US" smtClean="0"/>
              <a:t>‹#›</a:t>
            </a:fld>
            <a:endParaRPr lang="zh-CN" altLang="en-US"/>
          </a:p>
        </p:txBody>
      </p:sp>
    </p:spTree>
    <p:extLst>
      <p:ext uri="{BB962C8B-B14F-4D97-AF65-F5344CB8AC3E}">
        <p14:creationId xmlns:p14="http://schemas.microsoft.com/office/powerpoint/2010/main" val="1144013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633B14-40B8-4AF7-8D0C-DD04A8E1AAF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F8FFBC9-9D3B-4A34-B025-D1B1D4041B86}"/>
              </a:ext>
            </a:extLst>
          </p:cNvPr>
          <p:cNvSpPr>
            <a:spLocks noGrp="1"/>
          </p:cNvSpPr>
          <p:nvPr>
            <p:ph type="dt" sz="half" idx="10"/>
          </p:nvPr>
        </p:nvSpPr>
        <p:spPr/>
        <p:txBody>
          <a:bodyPr/>
          <a:lstStyle/>
          <a:p>
            <a:fld id="{8D4A548C-B5B4-43F2-B0E5-A9BD42B66525}" type="datetimeFigureOut">
              <a:rPr lang="zh-CN" altLang="en-US" smtClean="0"/>
              <a:t>2019/4/30</a:t>
            </a:fld>
            <a:endParaRPr lang="zh-CN" altLang="en-US"/>
          </a:p>
        </p:txBody>
      </p:sp>
      <p:sp>
        <p:nvSpPr>
          <p:cNvPr id="4" name="页脚占位符 3">
            <a:extLst>
              <a:ext uri="{FF2B5EF4-FFF2-40B4-BE49-F238E27FC236}">
                <a16:creationId xmlns:a16="http://schemas.microsoft.com/office/drawing/2014/main" id="{FD58E803-9044-4748-805C-1B7117566B1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86442A0-C8D8-4F45-8A27-E36CCDF4D893}"/>
              </a:ext>
            </a:extLst>
          </p:cNvPr>
          <p:cNvSpPr>
            <a:spLocks noGrp="1"/>
          </p:cNvSpPr>
          <p:nvPr>
            <p:ph type="sldNum" sz="quarter" idx="12"/>
          </p:nvPr>
        </p:nvSpPr>
        <p:spPr/>
        <p:txBody>
          <a:bodyPr/>
          <a:lstStyle/>
          <a:p>
            <a:fld id="{FD6B20C8-39BD-4CF7-8B2F-04C21B4FBC9E}" type="slidenum">
              <a:rPr lang="zh-CN" altLang="en-US" smtClean="0"/>
              <a:t>‹#›</a:t>
            </a:fld>
            <a:endParaRPr lang="zh-CN" altLang="en-US"/>
          </a:p>
        </p:txBody>
      </p:sp>
    </p:spTree>
    <p:extLst>
      <p:ext uri="{BB962C8B-B14F-4D97-AF65-F5344CB8AC3E}">
        <p14:creationId xmlns:p14="http://schemas.microsoft.com/office/powerpoint/2010/main" val="2494482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A0688A8-F5F7-42ED-AA31-6C4E89C23DBB}"/>
              </a:ext>
            </a:extLst>
          </p:cNvPr>
          <p:cNvSpPr>
            <a:spLocks noGrp="1"/>
          </p:cNvSpPr>
          <p:nvPr>
            <p:ph type="dt" sz="half" idx="10"/>
          </p:nvPr>
        </p:nvSpPr>
        <p:spPr/>
        <p:txBody>
          <a:bodyPr/>
          <a:lstStyle/>
          <a:p>
            <a:fld id="{8D4A548C-B5B4-43F2-B0E5-A9BD42B66525}" type="datetimeFigureOut">
              <a:rPr lang="zh-CN" altLang="en-US" smtClean="0"/>
              <a:t>2019/4/30</a:t>
            </a:fld>
            <a:endParaRPr lang="zh-CN" altLang="en-US"/>
          </a:p>
        </p:txBody>
      </p:sp>
      <p:sp>
        <p:nvSpPr>
          <p:cNvPr id="3" name="页脚占位符 2">
            <a:extLst>
              <a:ext uri="{FF2B5EF4-FFF2-40B4-BE49-F238E27FC236}">
                <a16:creationId xmlns:a16="http://schemas.microsoft.com/office/drawing/2014/main" id="{F87C2F4B-D2E0-4B73-A970-E5104DD07A4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6090740-0780-4320-9109-B16C3F3A135C}"/>
              </a:ext>
            </a:extLst>
          </p:cNvPr>
          <p:cNvSpPr>
            <a:spLocks noGrp="1"/>
          </p:cNvSpPr>
          <p:nvPr>
            <p:ph type="sldNum" sz="quarter" idx="12"/>
          </p:nvPr>
        </p:nvSpPr>
        <p:spPr/>
        <p:txBody>
          <a:bodyPr/>
          <a:lstStyle/>
          <a:p>
            <a:fld id="{FD6B20C8-39BD-4CF7-8B2F-04C21B4FBC9E}" type="slidenum">
              <a:rPr lang="zh-CN" altLang="en-US" smtClean="0"/>
              <a:t>‹#›</a:t>
            </a:fld>
            <a:endParaRPr lang="zh-CN" altLang="en-US"/>
          </a:p>
        </p:txBody>
      </p:sp>
    </p:spTree>
    <p:extLst>
      <p:ext uri="{BB962C8B-B14F-4D97-AF65-F5344CB8AC3E}">
        <p14:creationId xmlns:p14="http://schemas.microsoft.com/office/powerpoint/2010/main" val="1667087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C92351-43EF-4582-BC8C-4DC58B0809F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6D76B4-BD43-4337-BB30-778150BE4B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CBF53CF-C4F7-4135-ACE8-90A4679655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F15A20-6F9C-40CE-89AF-7D735D734061}"/>
              </a:ext>
            </a:extLst>
          </p:cNvPr>
          <p:cNvSpPr>
            <a:spLocks noGrp="1"/>
          </p:cNvSpPr>
          <p:nvPr>
            <p:ph type="dt" sz="half" idx="10"/>
          </p:nvPr>
        </p:nvSpPr>
        <p:spPr/>
        <p:txBody>
          <a:bodyPr/>
          <a:lstStyle/>
          <a:p>
            <a:fld id="{8D4A548C-B5B4-43F2-B0E5-A9BD42B66525}" type="datetimeFigureOut">
              <a:rPr lang="zh-CN" altLang="en-US" smtClean="0"/>
              <a:t>2019/4/30</a:t>
            </a:fld>
            <a:endParaRPr lang="zh-CN" altLang="en-US"/>
          </a:p>
        </p:txBody>
      </p:sp>
      <p:sp>
        <p:nvSpPr>
          <p:cNvPr id="6" name="页脚占位符 5">
            <a:extLst>
              <a:ext uri="{FF2B5EF4-FFF2-40B4-BE49-F238E27FC236}">
                <a16:creationId xmlns:a16="http://schemas.microsoft.com/office/drawing/2014/main" id="{9FAE196D-7141-438D-945F-8689B7D387F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D5EE14-3EEF-48B7-AF88-E4A85C53003E}"/>
              </a:ext>
            </a:extLst>
          </p:cNvPr>
          <p:cNvSpPr>
            <a:spLocks noGrp="1"/>
          </p:cNvSpPr>
          <p:nvPr>
            <p:ph type="sldNum" sz="quarter" idx="12"/>
          </p:nvPr>
        </p:nvSpPr>
        <p:spPr/>
        <p:txBody>
          <a:bodyPr/>
          <a:lstStyle/>
          <a:p>
            <a:fld id="{FD6B20C8-39BD-4CF7-8B2F-04C21B4FBC9E}" type="slidenum">
              <a:rPr lang="zh-CN" altLang="en-US" smtClean="0"/>
              <a:t>‹#›</a:t>
            </a:fld>
            <a:endParaRPr lang="zh-CN" altLang="en-US"/>
          </a:p>
        </p:txBody>
      </p:sp>
    </p:spTree>
    <p:extLst>
      <p:ext uri="{BB962C8B-B14F-4D97-AF65-F5344CB8AC3E}">
        <p14:creationId xmlns:p14="http://schemas.microsoft.com/office/powerpoint/2010/main" val="3688351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D4A548C-B5B4-43F2-B0E5-A9BD42B66525}" type="datetimeFigureOut">
              <a:rPr lang="zh-CN" altLang="en-US" smtClean="0"/>
              <a:t>2019/4/30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6B20C8-39BD-4CF7-8B2F-04C21B4FBC9E}" type="slidenum">
              <a:rPr lang="zh-CN" altLang="en-US" smtClean="0"/>
              <a:t>‹#›</a:t>
            </a:fld>
            <a:endParaRPr lang="zh-CN" altLang="en-US"/>
          </a:p>
        </p:txBody>
      </p:sp>
    </p:spTree>
    <p:extLst>
      <p:ext uri="{BB962C8B-B14F-4D97-AF65-F5344CB8AC3E}">
        <p14:creationId xmlns:p14="http://schemas.microsoft.com/office/powerpoint/2010/main" val="17329489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373508-A021-41EA-961D-74AAC4E56A1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699577-CCDC-4E39-868F-2CC1E865C8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9B26D23-81C8-4A07-B726-92C7EFF20A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8869A6-097C-4B08-B7D8-5571B76CFB65}"/>
              </a:ext>
            </a:extLst>
          </p:cNvPr>
          <p:cNvSpPr>
            <a:spLocks noGrp="1"/>
          </p:cNvSpPr>
          <p:nvPr>
            <p:ph type="dt" sz="half" idx="10"/>
          </p:nvPr>
        </p:nvSpPr>
        <p:spPr/>
        <p:txBody>
          <a:bodyPr/>
          <a:lstStyle/>
          <a:p>
            <a:fld id="{8D4A548C-B5B4-43F2-B0E5-A9BD42B66525}" type="datetimeFigureOut">
              <a:rPr lang="zh-CN" altLang="en-US" smtClean="0"/>
              <a:t>2019/4/30</a:t>
            </a:fld>
            <a:endParaRPr lang="zh-CN" altLang="en-US"/>
          </a:p>
        </p:txBody>
      </p:sp>
      <p:sp>
        <p:nvSpPr>
          <p:cNvPr id="6" name="页脚占位符 5">
            <a:extLst>
              <a:ext uri="{FF2B5EF4-FFF2-40B4-BE49-F238E27FC236}">
                <a16:creationId xmlns:a16="http://schemas.microsoft.com/office/drawing/2014/main" id="{9F6BF7CD-4BF1-4608-84A5-B8B1E186AF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F3C2033-826B-4A30-987E-10FD19BE53C9}"/>
              </a:ext>
            </a:extLst>
          </p:cNvPr>
          <p:cNvSpPr>
            <a:spLocks noGrp="1"/>
          </p:cNvSpPr>
          <p:nvPr>
            <p:ph type="sldNum" sz="quarter" idx="12"/>
          </p:nvPr>
        </p:nvSpPr>
        <p:spPr/>
        <p:txBody>
          <a:bodyPr/>
          <a:lstStyle/>
          <a:p>
            <a:fld id="{FD6B20C8-39BD-4CF7-8B2F-04C21B4FBC9E}" type="slidenum">
              <a:rPr lang="zh-CN" altLang="en-US" smtClean="0"/>
              <a:t>‹#›</a:t>
            </a:fld>
            <a:endParaRPr lang="zh-CN" altLang="en-US"/>
          </a:p>
        </p:txBody>
      </p:sp>
    </p:spTree>
    <p:extLst>
      <p:ext uri="{BB962C8B-B14F-4D97-AF65-F5344CB8AC3E}">
        <p14:creationId xmlns:p14="http://schemas.microsoft.com/office/powerpoint/2010/main" val="36238691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103216-AF89-40CC-BBE0-75E06455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2D15FB-E410-4A26-8BF7-19F1276DF13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C62C5A-7B94-46F9-84E2-263282E8F4CA}"/>
              </a:ext>
            </a:extLst>
          </p:cNvPr>
          <p:cNvSpPr>
            <a:spLocks noGrp="1"/>
          </p:cNvSpPr>
          <p:nvPr>
            <p:ph type="dt" sz="half" idx="10"/>
          </p:nvPr>
        </p:nvSpPr>
        <p:spPr/>
        <p:txBody>
          <a:bodyPr/>
          <a:lstStyle/>
          <a:p>
            <a:fld id="{8D4A548C-B5B4-43F2-B0E5-A9BD42B66525}" type="datetimeFigureOut">
              <a:rPr lang="zh-CN" altLang="en-US" smtClean="0"/>
              <a:t>2019/4/30</a:t>
            </a:fld>
            <a:endParaRPr lang="zh-CN" altLang="en-US"/>
          </a:p>
        </p:txBody>
      </p:sp>
      <p:sp>
        <p:nvSpPr>
          <p:cNvPr id="5" name="页脚占位符 4">
            <a:extLst>
              <a:ext uri="{FF2B5EF4-FFF2-40B4-BE49-F238E27FC236}">
                <a16:creationId xmlns:a16="http://schemas.microsoft.com/office/drawing/2014/main" id="{CA1EB7FC-B3EE-428D-BF70-30F693C1D9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62B588-45D6-4184-9A47-3A673067B6FF}"/>
              </a:ext>
            </a:extLst>
          </p:cNvPr>
          <p:cNvSpPr>
            <a:spLocks noGrp="1"/>
          </p:cNvSpPr>
          <p:nvPr>
            <p:ph type="sldNum" sz="quarter" idx="12"/>
          </p:nvPr>
        </p:nvSpPr>
        <p:spPr/>
        <p:txBody>
          <a:bodyPr/>
          <a:lstStyle/>
          <a:p>
            <a:fld id="{FD6B20C8-39BD-4CF7-8B2F-04C21B4FBC9E}" type="slidenum">
              <a:rPr lang="zh-CN" altLang="en-US" smtClean="0"/>
              <a:t>‹#›</a:t>
            </a:fld>
            <a:endParaRPr lang="zh-CN" altLang="en-US"/>
          </a:p>
        </p:txBody>
      </p:sp>
    </p:spTree>
    <p:extLst>
      <p:ext uri="{BB962C8B-B14F-4D97-AF65-F5344CB8AC3E}">
        <p14:creationId xmlns:p14="http://schemas.microsoft.com/office/powerpoint/2010/main" val="5756662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D1CF87-6A21-43F9-95DC-A7B19AFB579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316F09C-06B2-4DAC-9F88-DB442C2131D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15899DF-A38D-4A15-8BF5-C3DF21B6D4DC}"/>
              </a:ext>
            </a:extLst>
          </p:cNvPr>
          <p:cNvSpPr>
            <a:spLocks noGrp="1"/>
          </p:cNvSpPr>
          <p:nvPr>
            <p:ph type="dt" sz="half" idx="10"/>
          </p:nvPr>
        </p:nvSpPr>
        <p:spPr/>
        <p:txBody>
          <a:bodyPr/>
          <a:lstStyle/>
          <a:p>
            <a:fld id="{8D4A548C-B5B4-43F2-B0E5-A9BD42B66525}" type="datetimeFigureOut">
              <a:rPr lang="zh-CN" altLang="en-US" smtClean="0"/>
              <a:t>2019/4/30</a:t>
            </a:fld>
            <a:endParaRPr lang="zh-CN" altLang="en-US"/>
          </a:p>
        </p:txBody>
      </p:sp>
      <p:sp>
        <p:nvSpPr>
          <p:cNvPr id="5" name="页脚占位符 4">
            <a:extLst>
              <a:ext uri="{FF2B5EF4-FFF2-40B4-BE49-F238E27FC236}">
                <a16:creationId xmlns:a16="http://schemas.microsoft.com/office/drawing/2014/main" id="{749F1AC6-7DE5-4312-B65D-159F76332C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9DDF7C-A28F-4B07-9F86-8DBE0F52179A}"/>
              </a:ext>
            </a:extLst>
          </p:cNvPr>
          <p:cNvSpPr>
            <a:spLocks noGrp="1"/>
          </p:cNvSpPr>
          <p:nvPr>
            <p:ph type="sldNum" sz="quarter" idx="12"/>
          </p:nvPr>
        </p:nvSpPr>
        <p:spPr/>
        <p:txBody>
          <a:bodyPr/>
          <a:lstStyle/>
          <a:p>
            <a:fld id="{FD6B20C8-39BD-4CF7-8B2F-04C21B4FBC9E}" type="slidenum">
              <a:rPr lang="zh-CN" altLang="en-US" smtClean="0"/>
              <a:t>‹#›</a:t>
            </a:fld>
            <a:endParaRPr lang="zh-CN" altLang="en-US"/>
          </a:p>
        </p:txBody>
      </p:sp>
    </p:spTree>
    <p:extLst>
      <p:ext uri="{BB962C8B-B14F-4D97-AF65-F5344CB8AC3E}">
        <p14:creationId xmlns:p14="http://schemas.microsoft.com/office/powerpoint/2010/main" val="2802583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D4A548C-B5B4-43F2-B0E5-A9BD42B66525}" type="datetimeFigureOut">
              <a:rPr lang="zh-CN" altLang="en-US" smtClean="0"/>
              <a:t>2019/4/30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6B20C8-39BD-4CF7-8B2F-04C21B4FBC9E}" type="slidenum">
              <a:rPr lang="zh-CN" altLang="en-US" smtClean="0"/>
              <a:t>‹#›</a:t>
            </a:fld>
            <a:endParaRPr lang="zh-CN" altLang="en-US"/>
          </a:p>
        </p:txBody>
      </p:sp>
    </p:spTree>
    <p:extLst>
      <p:ext uri="{BB962C8B-B14F-4D97-AF65-F5344CB8AC3E}">
        <p14:creationId xmlns:p14="http://schemas.microsoft.com/office/powerpoint/2010/main" val="3149069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D4A548C-B5B4-43F2-B0E5-A9BD42B66525}" type="datetimeFigureOut">
              <a:rPr lang="zh-CN" altLang="en-US" smtClean="0"/>
              <a:t>2019/4/30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6B20C8-39BD-4CF7-8B2F-04C21B4FBC9E}" type="slidenum">
              <a:rPr lang="zh-CN" altLang="en-US" smtClean="0"/>
              <a:t>‹#›</a:t>
            </a:fld>
            <a:endParaRPr lang="zh-CN" altLang="en-US"/>
          </a:p>
        </p:txBody>
      </p:sp>
    </p:spTree>
    <p:extLst>
      <p:ext uri="{BB962C8B-B14F-4D97-AF65-F5344CB8AC3E}">
        <p14:creationId xmlns:p14="http://schemas.microsoft.com/office/powerpoint/2010/main" val="1545638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8D4A548C-B5B4-43F2-B0E5-A9BD42B66525}" type="datetimeFigureOut">
              <a:rPr lang="zh-CN" altLang="en-US" smtClean="0"/>
              <a:t>2019/4/30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D6B20C8-39BD-4CF7-8B2F-04C21B4FBC9E}" type="slidenum">
              <a:rPr lang="zh-CN" altLang="en-US" smtClean="0"/>
              <a:t>‹#›</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1785845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D4A548C-B5B4-43F2-B0E5-A9BD42B66525}" type="datetimeFigureOut">
              <a:rPr lang="zh-CN" altLang="en-US" smtClean="0"/>
              <a:t>2019/4/30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D6B20C8-39BD-4CF7-8B2F-04C21B4FBC9E}" type="slidenum">
              <a:rPr lang="zh-CN" altLang="en-US" smtClean="0"/>
              <a:t>‹#›</a:t>
            </a:fld>
            <a:endParaRPr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1026776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4A548C-B5B4-43F2-B0E5-A9BD42B66525}" type="datetimeFigureOut">
              <a:rPr lang="zh-CN" altLang="en-US" smtClean="0"/>
              <a:t>2019/4/30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D6B20C8-39BD-4CF7-8B2F-04C21B4FBC9E}" type="slidenum">
              <a:rPr lang="zh-CN" altLang="en-US" smtClean="0"/>
              <a:t>‹#›</a:t>
            </a:fld>
            <a:endParaRPr lang="zh-CN" altLang="en-US"/>
          </a:p>
        </p:txBody>
      </p:sp>
    </p:spTree>
    <p:extLst>
      <p:ext uri="{BB962C8B-B14F-4D97-AF65-F5344CB8AC3E}">
        <p14:creationId xmlns:p14="http://schemas.microsoft.com/office/powerpoint/2010/main" val="2277239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D4A548C-B5B4-43F2-B0E5-A9BD42B66525}" type="datetimeFigureOut">
              <a:rPr lang="zh-CN" altLang="en-US" smtClean="0"/>
              <a:t>2019/4/30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6B20C8-39BD-4CF7-8B2F-04C21B4FBC9E}" type="slidenum">
              <a:rPr lang="zh-CN" altLang="en-US" smtClean="0"/>
              <a:t>‹#›</a:t>
            </a:fld>
            <a:endParaRPr lang="zh-CN" altLang="en-US"/>
          </a:p>
        </p:txBody>
      </p:sp>
    </p:spTree>
    <p:extLst>
      <p:ext uri="{BB962C8B-B14F-4D97-AF65-F5344CB8AC3E}">
        <p14:creationId xmlns:p14="http://schemas.microsoft.com/office/powerpoint/2010/main" val="3645401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D4A548C-B5B4-43F2-B0E5-A9BD42B66525}" type="datetimeFigureOut">
              <a:rPr lang="zh-CN" altLang="en-US" smtClean="0"/>
              <a:t>2019/4/30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6B20C8-39BD-4CF7-8B2F-04C21B4FBC9E}" type="slidenum">
              <a:rPr lang="zh-CN" altLang="en-US" smtClean="0"/>
              <a:t>‹#›</a:t>
            </a:fld>
            <a:endParaRPr lang="zh-CN" altLang="en-US"/>
          </a:p>
        </p:txBody>
      </p:sp>
    </p:spTree>
    <p:extLst>
      <p:ext uri="{BB962C8B-B14F-4D97-AF65-F5344CB8AC3E}">
        <p14:creationId xmlns:p14="http://schemas.microsoft.com/office/powerpoint/2010/main" val="1394532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8D4A548C-B5B4-43F2-B0E5-A9BD42B66525}" type="datetimeFigureOut">
              <a:rPr lang="zh-CN" altLang="en-US" smtClean="0"/>
              <a:t>2019/4/30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D6B20C8-39BD-4CF7-8B2F-04C21B4FBC9E}" type="slidenum">
              <a:rPr lang="zh-CN" altLang="en-US" smtClean="0"/>
              <a:t>‹#›</a:t>
            </a:fld>
            <a:endParaRPr lang="zh-CN" altLang="en-US"/>
          </a:p>
        </p:txBody>
      </p:sp>
    </p:spTree>
    <p:extLst>
      <p:ext uri="{BB962C8B-B14F-4D97-AF65-F5344CB8AC3E}">
        <p14:creationId xmlns:p14="http://schemas.microsoft.com/office/powerpoint/2010/main" val="49728510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20C0CDF-62BC-4A6A-A2F3-B199C712BB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2A34121-C08A-4417-987C-EFABC7AE65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2D95F8-C540-4A75-A871-CCBB20E827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4A548C-B5B4-43F2-B0E5-A9BD42B66525}" type="datetimeFigureOut">
              <a:rPr lang="zh-CN" altLang="en-US" smtClean="0"/>
              <a:t>2019/4/30</a:t>
            </a:fld>
            <a:endParaRPr lang="zh-CN" altLang="en-US"/>
          </a:p>
        </p:txBody>
      </p:sp>
      <p:sp>
        <p:nvSpPr>
          <p:cNvPr id="5" name="页脚占位符 4">
            <a:extLst>
              <a:ext uri="{FF2B5EF4-FFF2-40B4-BE49-F238E27FC236}">
                <a16:creationId xmlns:a16="http://schemas.microsoft.com/office/drawing/2014/main" id="{0DF23BB9-CE22-41E8-B1ED-A1536F38D5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8254614-07F9-4E49-98BD-FF0E15ECD2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6B20C8-39BD-4CF7-8B2F-04C21B4FBC9E}" type="slidenum">
              <a:rPr lang="zh-CN" altLang="en-US" smtClean="0"/>
              <a:t>‹#›</a:t>
            </a:fld>
            <a:endParaRPr lang="zh-CN" altLang="en-US"/>
          </a:p>
        </p:txBody>
      </p:sp>
    </p:spTree>
    <p:extLst>
      <p:ext uri="{BB962C8B-B14F-4D97-AF65-F5344CB8AC3E}">
        <p14:creationId xmlns:p14="http://schemas.microsoft.com/office/powerpoint/2010/main" val="133225075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emf"/><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7ECDC-12BB-4097-B780-1B2A0220532E}"/>
              </a:ext>
            </a:extLst>
          </p:cNvPr>
          <p:cNvSpPr>
            <a:spLocks noGrp="1"/>
          </p:cNvSpPr>
          <p:nvPr>
            <p:ph type="ctrTitle"/>
          </p:nvPr>
        </p:nvSpPr>
        <p:spPr/>
        <p:txBody>
          <a:bodyPr/>
          <a:lstStyle/>
          <a:p>
            <a:r>
              <a:rPr lang="en-US" altLang="zh-CN" dirty="0">
                <a:latin typeface="Algerian" panose="04020705040A02060702" pitchFamily="82" charset="0"/>
              </a:rPr>
              <a:t>CS4460</a:t>
            </a:r>
            <a:br>
              <a:rPr lang="en-US" altLang="zh-CN" dirty="0">
                <a:latin typeface="Algerian" panose="04020705040A02060702" pitchFamily="82" charset="0"/>
              </a:rPr>
            </a:br>
            <a:r>
              <a:rPr lang="en-US" altLang="zh-CN" dirty="0">
                <a:latin typeface="Algerian" panose="04020705040A02060702" pitchFamily="82" charset="0"/>
              </a:rPr>
              <a:t>FINAL REVIEW</a:t>
            </a:r>
            <a:endParaRPr lang="zh-CN" altLang="en-US" dirty="0">
              <a:latin typeface="Algerian" panose="04020705040A02060702" pitchFamily="82" charset="0"/>
            </a:endParaRPr>
          </a:p>
        </p:txBody>
      </p:sp>
      <p:sp>
        <p:nvSpPr>
          <p:cNvPr id="3" name="副标题 2">
            <a:extLst>
              <a:ext uri="{FF2B5EF4-FFF2-40B4-BE49-F238E27FC236}">
                <a16:creationId xmlns:a16="http://schemas.microsoft.com/office/drawing/2014/main" id="{7B45D491-DDCD-4D8E-AFD9-D7F044B0DCDB}"/>
              </a:ext>
            </a:extLst>
          </p:cNvPr>
          <p:cNvSpPr>
            <a:spLocks noGrp="1"/>
          </p:cNvSpPr>
          <p:nvPr>
            <p:ph type="subTitle" idx="1"/>
          </p:nvPr>
        </p:nvSpPr>
        <p:spPr/>
        <p:txBody>
          <a:bodyPr/>
          <a:lstStyle/>
          <a:p>
            <a:r>
              <a:rPr lang="en-US" altLang="zh-CN" dirty="0"/>
              <a:t>2019-04-30</a:t>
            </a:r>
            <a:endParaRPr lang="zh-CN" altLang="en-US" dirty="0"/>
          </a:p>
        </p:txBody>
      </p:sp>
    </p:spTree>
    <p:extLst>
      <p:ext uri="{BB962C8B-B14F-4D97-AF65-F5344CB8AC3E}">
        <p14:creationId xmlns:p14="http://schemas.microsoft.com/office/powerpoint/2010/main" val="525069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D06E195-A753-46E9-9424-09D77EFF4048}"/>
              </a:ext>
            </a:extLst>
          </p:cNvPr>
          <p:cNvPicPr>
            <a:picLocks noChangeAspect="1"/>
          </p:cNvPicPr>
          <p:nvPr/>
        </p:nvPicPr>
        <p:blipFill rotWithShape="1">
          <a:blip r:embed="rId2"/>
          <a:srcRect l="59113" t="26524" r="13065" b="29319"/>
          <a:stretch/>
        </p:blipFill>
        <p:spPr>
          <a:xfrm>
            <a:off x="8984501" y="166227"/>
            <a:ext cx="3128841" cy="2793283"/>
          </a:xfrm>
          <a:prstGeom prst="rect">
            <a:avLst/>
          </a:prstGeom>
        </p:spPr>
      </p:pic>
      <p:sp>
        <p:nvSpPr>
          <p:cNvPr id="2" name="标题 1">
            <a:extLst>
              <a:ext uri="{FF2B5EF4-FFF2-40B4-BE49-F238E27FC236}">
                <a16:creationId xmlns:a16="http://schemas.microsoft.com/office/drawing/2014/main" id="{C5A408FA-2795-42E6-8F1E-676AB219AD65}"/>
              </a:ext>
            </a:extLst>
          </p:cNvPr>
          <p:cNvSpPr>
            <a:spLocks noGrp="1"/>
          </p:cNvSpPr>
          <p:nvPr>
            <p:ph type="title"/>
          </p:nvPr>
        </p:nvSpPr>
        <p:spPr/>
        <p:txBody>
          <a:bodyPr/>
          <a:lstStyle/>
          <a:p>
            <a:r>
              <a:rPr lang="en-US" altLang="zh-CN" dirty="0">
                <a:latin typeface="Algerian" panose="04020705040A02060702" pitchFamily="82" charset="0"/>
              </a:rPr>
              <a:t>User interaction</a:t>
            </a:r>
            <a:br>
              <a:rPr lang="en-US" altLang="zh-CN" dirty="0">
                <a:latin typeface="Algerian" panose="04020705040A02060702" pitchFamily="82" charset="0"/>
              </a:rPr>
            </a:br>
            <a:r>
              <a:rPr lang="en-US" altLang="zh-CN" dirty="0">
                <a:latin typeface="Algerian" panose="04020705040A02060702" pitchFamily="82" charset="0"/>
              </a:rPr>
              <a:t>user intent</a:t>
            </a:r>
            <a:endParaRPr lang="zh-CN" altLang="en-US" dirty="0"/>
          </a:p>
        </p:txBody>
      </p:sp>
      <p:sp>
        <p:nvSpPr>
          <p:cNvPr id="3" name="内容占位符 2">
            <a:extLst>
              <a:ext uri="{FF2B5EF4-FFF2-40B4-BE49-F238E27FC236}">
                <a16:creationId xmlns:a16="http://schemas.microsoft.com/office/drawing/2014/main" id="{1F743535-4D94-4AB8-A910-952126063B56}"/>
              </a:ext>
            </a:extLst>
          </p:cNvPr>
          <p:cNvSpPr>
            <a:spLocks noGrp="1"/>
          </p:cNvSpPr>
          <p:nvPr>
            <p:ph idx="1"/>
          </p:nvPr>
        </p:nvSpPr>
        <p:spPr>
          <a:xfrm>
            <a:off x="838200" y="1680395"/>
            <a:ext cx="10644648" cy="5167312"/>
          </a:xfrm>
        </p:spPr>
        <p:txBody>
          <a:bodyPr/>
          <a:lstStyle/>
          <a:p>
            <a:r>
              <a:rPr lang="en-US" altLang="zh-CN" b="1" dirty="0">
                <a:solidFill>
                  <a:schemeClr val="accent1">
                    <a:lumMod val="75000"/>
                  </a:schemeClr>
                </a:solidFill>
              </a:rPr>
              <a:t>Abstract/Elaborate </a:t>
            </a:r>
            <a:r>
              <a:rPr lang="en-US" altLang="zh-CN" b="1" dirty="0">
                <a:solidFill>
                  <a:schemeClr val="accent1">
                    <a:lumMod val="75000"/>
                  </a:schemeClr>
                </a:solidFill>
                <a:sym typeface="Wingdings" panose="05000000000000000000" pitchFamily="2" charset="2"/>
              </a:rPr>
              <a:t> “Show me more or less detail”</a:t>
            </a:r>
          </a:p>
          <a:p>
            <a:pPr lvl="1"/>
            <a:r>
              <a:rPr lang="en-US" altLang="zh-CN" dirty="0">
                <a:sym typeface="Wingdings" panose="05000000000000000000" pitchFamily="2" charset="2"/>
              </a:rPr>
              <a:t>Adjust level of abstraction (overview and details)</a:t>
            </a:r>
          </a:p>
          <a:p>
            <a:pPr lvl="1"/>
            <a:r>
              <a:rPr lang="en-US" altLang="zh-CN" dirty="0" err="1">
                <a:sym typeface="Wingdings" panose="05000000000000000000" pitchFamily="2" charset="2"/>
              </a:rPr>
              <a:t>Detials</a:t>
            </a:r>
            <a:r>
              <a:rPr lang="en-US" altLang="zh-CN" dirty="0">
                <a:sym typeface="Wingdings" panose="05000000000000000000" pitchFamily="2" charset="2"/>
              </a:rPr>
              <a:t>-on-Demand</a:t>
            </a:r>
          </a:p>
          <a:p>
            <a:pPr lvl="2"/>
            <a:r>
              <a:rPr lang="en-US" altLang="zh-CN" dirty="0">
                <a:sym typeface="Wingdings" panose="05000000000000000000" pitchFamily="2" charset="2"/>
              </a:rPr>
              <a:t>May just be more info about a case</a:t>
            </a:r>
          </a:p>
          <a:p>
            <a:pPr lvl="2"/>
            <a:r>
              <a:rPr lang="en-US" altLang="zh-CN" dirty="0">
                <a:sym typeface="Wingdings" panose="05000000000000000000" pitchFamily="2" charset="2"/>
              </a:rPr>
              <a:t>May be moving from aggregation view to individual view (in aggregation view, may not be showing all the data due to scale problem, may just be showing abstraction of groups of elements, like representing a subtree as a triangle)</a:t>
            </a:r>
          </a:p>
          <a:p>
            <a:pPr lvl="1"/>
            <a:r>
              <a:rPr lang="en-US" altLang="zh-CN" dirty="0">
                <a:sym typeface="Wingdings" panose="05000000000000000000" pitchFamily="2" charset="2"/>
              </a:rPr>
              <a:t>Example:</a:t>
            </a:r>
          </a:p>
          <a:p>
            <a:pPr lvl="2"/>
            <a:r>
              <a:rPr lang="en-US" altLang="zh-CN" dirty="0">
                <a:sym typeface="Wingdings" panose="05000000000000000000" pitchFamily="2" charset="2"/>
              </a:rPr>
              <a:t>Unfolding sub-categories in an interactive pie chart</a:t>
            </a:r>
          </a:p>
          <a:p>
            <a:pPr lvl="2"/>
            <a:r>
              <a:rPr lang="en-US" altLang="zh-CN" dirty="0">
                <a:sym typeface="Wingdings" panose="05000000000000000000" pitchFamily="2" charset="2"/>
              </a:rPr>
              <a:t>Drill-down in </a:t>
            </a:r>
            <a:r>
              <a:rPr lang="en-US" altLang="zh-CN" dirty="0" err="1">
                <a:sym typeface="Wingdings" panose="05000000000000000000" pitchFamily="2" charset="2"/>
              </a:rPr>
              <a:t>Treemap</a:t>
            </a:r>
            <a:endParaRPr lang="en-US" altLang="zh-CN" dirty="0">
              <a:sym typeface="Wingdings" panose="05000000000000000000" pitchFamily="2" charset="2"/>
            </a:endParaRPr>
          </a:p>
          <a:p>
            <a:pPr lvl="2"/>
            <a:r>
              <a:rPr lang="en-US" altLang="zh-CN" dirty="0">
                <a:sym typeface="Wingdings" panose="05000000000000000000" pitchFamily="2" charset="2"/>
              </a:rPr>
              <a:t>Details-on-demand in Sunburst</a:t>
            </a:r>
          </a:p>
          <a:p>
            <a:pPr lvl="2"/>
            <a:r>
              <a:rPr lang="en-US" altLang="zh-CN" dirty="0">
                <a:sym typeface="Wingdings" panose="05000000000000000000" pitchFamily="2" charset="2"/>
              </a:rPr>
              <a:t>The tool-tip operation in </a:t>
            </a:r>
            <a:r>
              <a:rPr lang="en-US" altLang="zh-CN" dirty="0" err="1">
                <a:sym typeface="Wingdings" panose="05000000000000000000" pitchFamily="2" charset="2"/>
              </a:rPr>
              <a:t>SeelT</a:t>
            </a:r>
            <a:endParaRPr lang="en-US" altLang="zh-CN" dirty="0">
              <a:sym typeface="Wingdings" panose="05000000000000000000" pitchFamily="2" charset="2"/>
            </a:endParaRPr>
          </a:p>
          <a:p>
            <a:pPr lvl="2"/>
            <a:r>
              <a:rPr lang="en-US" altLang="zh-CN" dirty="0">
                <a:sym typeface="Wingdings" panose="05000000000000000000" pitchFamily="2" charset="2"/>
              </a:rPr>
              <a:t>Geometric zooming</a:t>
            </a:r>
            <a:endParaRPr lang="zh-CN" altLang="en-US" dirty="0"/>
          </a:p>
        </p:txBody>
      </p:sp>
      <p:pic>
        <p:nvPicPr>
          <p:cNvPr id="6" name="图片 5">
            <a:extLst>
              <a:ext uri="{FF2B5EF4-FFF2-40B4-BE49-F238E27FC236}">
                <a16:creationId xmlns:a16="http://schemas.microsoft.com/office/drawing/2014/main" id="{3923FA43-4005-4019-8C25-23E7B50569F0}"/>
              </a:ext>
            </a:extLst>
          </p:cNvPr>
          <p:cNvPicPr>
            <a:picLocks noChangeAspect="1"/>
          </p:cNvPicPr>
          <p:nvPr/>
        </p:nvPicPr>
        <p:blipFill rotWithShape="1">
          <a:blip r:embed="rId3"/>
          <a:srcRect t="50409" b="9363"/>
          <a:stretch/>
        </p:blipFill>
        <p:spPr>
          <a:xfrm>
            <a:off x="6910003" y="5073445"/>
            <a:ext cx="5203339" cy="1547249"/>
          </a:xfrm>
          <a:prstGeom prst="rect">
            <a:avLst/>
          </a:prstGeom>
        </p:spPr>
      </p:pic>
    </p:spTree>
    <p:extLst>
      <p:ext uri="{BB962C8B-B14F-4D97-AF65-F5344CB8AC3E}">
        <p14:creationId xmlns:p14="http://schemas.microsoft.com/office/powerpoint/2010/main" val="1541253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A4D0ED-4D3D-4AF0-9C1A-51514A420D90}"/>
              </a:ext>
            </a:extLst>
          </p:cNvPr>
          <p:cNvSpPr>
            <a:spLocks noGrp="1"/>
          </p:cNvSpPr>
          <p:nvPr>
            <p:ph type="title"/>
          </p:nvPr>
        </p:nvSpPr>
        <p:spPr/>
        <p:txBody>
          <a:bodyPr/>
          <a:lstStyle/>
          <a:p>
            <a:r>
              <a:rPr lang="en-US" altLang="zh-CN" dirty="0">
                <a:latin typeface="Algerian" panose="04020705040A02060702" pitchFamily="82" charset="0"/>
              </a:rPr>
              <a:t>User interaction</a:t>
            </a:r>
            <a:br>
              <a:rPr lang="en-US" altLang="zh-CN" dirty="0">
                <a:latin typeface="Algerian" panose="04020705040A02060702" pitchFamily="82" charset="0"/>
              </a:rPr>
            </a:br>
            <a:r>
              <a:rPr lang="en-US" altLang="zh-CN" dirty="0">
                <a:latin typeface="Algerian" panose="04020705040A02060702" pitchFamily="82" charset="0"/>
              </a:rPr>
              <a:t>user intent</a:t>
            </a:r>
            <a:endParaRPr lang="zh-CN" altLang="en-US" dirty="0"/>
          </a:p>
        </p:txBody>
      </p:sp>
      <p:pic>
        <p:nvPicPr>
          <p:cNvPr id="5" name="图片 4">
            <a:extLst>
              <a:ext uri="{FF2B5EF4-FFF2-40B4-BE49-F238E27FC236}">
                <a16:creationId xmlns:a16="http://schemas.microsoft.com/office/drawing/2014/main" id="{2872E0CE-1749-487F-A8BE-E0B6EE068E46}"/>
              </a:ext>
            </a:extLst>
          </p:cNvPr>
          <p:cNvPicPr>
            <a:picLocks noChangeAspect="1"/>
          </p:cNvPicPr>
          <p:nvPr/>
        </p:nvPicPr>
        <p:blipFill>
          <a:blip r:embed="rId2"/>
          <a:stretch>
            <a:fillRect/>
          </a:stretch>
        </p:blipFill>
        <p:spPr>
          <a:xfrm>
            <a:off x="189773" y="1558132"/>
            <a:ext cx="4489101" cy="3137694"/>
          </a:xfrm>
          <a:prstGeom prst="rect">
            <a:avLst/>
          </a:prstGeom>
        </p:spPr>
      </p:pic>
      <p:pic>
        <p:nvPicPr>
          <p:cNvPr id="4" name="图片 3">
            <a:extLst>
              <a:ext uri="{FF2B5EF4-FFF2-40B4-BE49-F238E27FC236}">
                <a16:creationId xmlns:a16="http://schemas.microsoft.com/office/drawing/2014/main" id="{BC57E93B-51BD-49A1-B92E-D0B6893707E9}"/>
              </a:ext>
            </a:extLst>
          </p:cNvPr>
          <p:cNvPicPr>
            <a:picLocks noChangeAspect="1"/>
          </p:cNvPicPr>
          <p:nvPr/>
        </p:nvPicPr>
        <p:blipFill rotWithShape="1">
          <a:blip r:embed="rId3"/>
          <a:srcRect l="11520" t="29048" r="26706" b="16068"/>
          <a:stretch/>
        </p:blipFill>
        <p:spPr>
          <a:xfrm>
            <a:off x="2628900" y="3264693"/>
            <a:ext cx="5013440" cy="3541715"/>
          </a:xfrm>
          <a:prstGeom prst="rect">
            <a:avLst/>
          </a:prstGeom>
        </p:spPr>
      </p:pic>
      <p:sp>
        <p:nvSpPr>
          <p:cNvPr id="3" name="内容占位符 2">
            <a:extLst>
              <a:ext uri="{FF2B5EF4-FFF2-40B4-BE49-F238E27FC236}">
                <a16:creationId xmlns:a16="http://schemas.microsoft.com/office/drawing/2014/main" id="{66A0B843-44DE-4E4E-BC03-09CB10AF8F2A}"/>
              </a:ext>
            </a:extLst>
          </p:cNvPr>
          <p:cNvSpPr>
            <a:spLocks noGrp="1"/>
          </p:cNvSpPr>
          <p:nvPr>
            <p:ph idx="1"/>
          </p:nvPr>
        </p:nvSpPr>
        <p:spPr>
          <a:xfrm>
            <a:off x="6991349" y="1572420"/>
            <a:ext cx="5010877" cy="4851400"/>
          </a:xfrm>
        </p:spPr>
        <p:txBody>
          <a:bodyPr>
            <a:normAutofit/>
          </a:bodyPr>
          <a:lstStyle/>
          <a:p>
            <a:r>
              <a:rPr lang="en-US" altLang="zh-CN" b="1" dirty="0">
                <a:solidFill>
                  <a:schemeClr val="accent1">
                    <a:lumMod val="75000"/>
                  </a:schemeClr>
                </a:solidFill>
              </a:rPr>
              <a:t>Filtering/Limiting </a:t>
            </a:r>
            <a:r>
              <a:rPr lang="en-US" altLang="zh-CN" b="1" dirty="0">
                <a:solidFill>
                  <a:schemeClr val="accent1">
                    <a:lumMod val="75000"/>
                  </a:schemeClr>
                </a:solidFill>
                <a:sym typeface="Wingdings" panose="05000000000000000000" pitchFamily="2" charset="2"/>
              </a:rPr>
              <a:t> “Show me something conditionally</a:t>
            </a:r>
          </a:p>
          <a:p>
            <a:pPr lvl="1"/>
            <a:r>
              <a:rPr lang="en-US" altLang="zh-CN" dirty="0">
                <a:sym typeface="Wingdings" panose="05000000000000000000" pitchFamily="2" charset="2"/>
              </a:rPr>
              <a:t>Change the set of data items being presented</a:t>
            </a:r>
          </a:p>
          <a:p>
            <a:pPr lvl="2"/>
            <a:r>
              <a:rPr lang="en-US" altLang="zh-CN" dirty="0">
                <a:sym typeface="Wingdings" panose="05000000000000000000" pitchFamily="2" charset="2"/>
              </a:rPr>
              <a:t>Focusing</a:t>
            </a:r>
          </a:p>
          <a:p>
            <a:pPr lvl="2"/>
            <a:r>
              <a:rPr lang="en-US" altLang="zh-CN" dirty="0">
                <a:sym typeface="Wingdings" panose="05000000000000000000" pitchFamily="2" charset="2"/>
              </a:rPr>
              <a:t>Narrowing/widening</a:t>
            </a:r>
          </a:p>
          <a:p>
            <a:pPr lvl="1"/>
            <a:r>
              <a:rPr lang="en-US" altLang="zh-CN" dirty="0"/>
              <a:t>Example:</a:t>
            </a:r>
          </a:p>
          <a:p>
            <a:pPr lvl="2"/>
            <a:r>
              <a:rPr lang="en-US" altLang="zh-CN" dirty="0"/>
              <a:t>Dynamic query</a:t>
            </a:r>
          </a:p>
          <a:p>
            <a:pPr lvl="2"/>
            <a:r>
              <a:rPr lang="en-US" altLang="zh-CN" dirty="0"/>
              <a:t>Attribute Explorer</a:t>
            </a:r>
          </a:p>
          <a:p>
            <a:pPr lvl="2"/>
            <a:r>
              <a:rPr lang="en-US" altLang="zh-CN" dirty="0" err="1"/>
              <a:t>Keystoke</a:t>
            </a:r>
            <a:r>
              <a:rPr lang="en-US" altLang="zh-CN" dirty="0"/>
              <a:t> based filtering in </a:t>
            </a:r>
            <a:r>
              <a:rPr lang="en-US" altLang="zh-CN" dirty="0" err="1"/>
              <a:t>NameVoyager</a:t>
            </a:r>
            <a:endParaRPr lang="en-US" altLang="zh-CN" dirty="0">
              <a:sym typeface="Wingdings" panose="05000000000000000000" pitchFamily="2" charset="2"/>
            </a:endParaRPr>
          </a:p>
        </p:txBody>
      </p:sp>
    </p:spTree>
    <p:extLst>
      <p:ext uri="{BB962C8B-B14F-4D97-AF65-F5344CB8AC3E}">
        <p14:creationId xmlns:p14="http://schemas.microsoft.com/office/powerpoint/2010/main" val="2689135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BE0D1-218B-4986-A998-A20F5367DDB3}"/>
              </a:ext>
            </a:extLst>
          </p:cNvPr>
          <p:cNvSpPr>
            <a:spLocks noGrp="1"/>
          </p:cNvSpPr>
          <p:nvPr>
            <p:ph type="title"/>
          </p:nvPr>
        </p:nvSpPr>
        <p:spPr/>
        <p:txBody>
          <a:bodyPr/>
          <a:lstStyle/>
          <a:p>
            <a:r>
              <a:rPr lang="en-US" altLang="zh-CN" dirty="0">
                <a:latin typeface="Algerian" panose="04020705040A02060702" pitchFamily="82" charset="0"/>
              </a:rPr>
              <a:t>User interaction</a:t>
            </a:r>
            <a:br>
              <a:rPr lang="en-US" altLang="zh-CN" dirty="0">
                <a:latin typeface="Algerian" panose="04020705040A02060702" pitchFamily="82" charset="0"/>
              </a:rPr>
            </a:br>
            <a:r>
              <a:rPr lang="en-US" altLang="zh-CN" dirty="0">
                <a:latin typeface="Algerian" panose="04020705040A02060702" pitchFamily="82" charset="0"/>
              </a:rPr>
              <a:t>user intent</a:t>
            </a:r>
            <a:endParaRPr lang="zh-CN" altLang="en-US" dirty="0"/>
          </a:p>
        </p:txBody>
      </p:sp>
      <p:sp>
        <p:nvSpPr>
          <p:cNvPr id="3" name="内容占位符 2">
            <a:extLst>
              <a:ext uri="{FF2B5EF4-FFF2-40B4-BE49-F238E27FC236}">
                <a16:creationId xmlns:a16="http://schemas.microsoft.com/office/drawing/2014/main" id="{BC11425B-62E7-4324-8304-0A4605AA6733}"/>
              </a:ext>
            </a:extLst>
          </p:cNvPr>
          <p:cNvSpPr>
            <a:spLocks noGrp="1"/>
          </p:cNvSpPr>
          <p:nvPr>
            <p:ph idx="1"/>
          </p:nvPr>
        </p:nvSpPr>
        <p:spPr>
          <a:xfrm>
            <a:off x="838200" y="1825625"/>
            <a:ext cx="10515600" cy="4584700"/>
          </a:xfrm>
        </p:spPr>
        <p:txBody>
          <a:bodyPr>
            <a:normAutofit/>
          </a:bodyPr>
          <a:lstStyle/>
          <a:p>
            <a:r>
              <a:rPr lang="en-US" altLang="zh-CN" dirty="0">
                <a:sym typeface="Wingdings" panose="05000000000000000000" pitchFamily="2" charset="2"/>
              </a:rPr>
              <a:t>Dynamic query</a:t>
            </a:r>
          </a:p>
          <a:p>
            <a:pPr lvl="1"/>
            <a:r>
              <a:rPr lang="en-US" altLang="zh-CN" dirty="0">
                <a:sym typeface="Wingdings" panose="05000000000000000000" pitchFamily="2" charset="2"/>
              </a:rPr>
              <a:t>Probably best-known and one of most useful </a:t>
            </a:r>
            <a:r>
              <a:rPr lang="en-US" altLang="zh-CN" dirty="0" err="1">
                <a:sym typeface="Wingdings" panose="05000000000000000000" pitchFamily="2" charset="2"/>
              </a:rPr>
              <a:t>Infovis</a:t>
            </a:r>
            <a:r>
              <a:rPr lang="en-US" altLang="zh-CN" dirty="0">
                <a:sym typeface="Wingdings" panose="05000000000000000000" pitchFamily="2" charset="2"/>
              </a:rPr>
              <a:t> techniques.</a:t>
            </a:r>
          </a:p>
          <a:p>
            <a:pPr lvl="1"/>
            <a:r>
              <a:rPr lang="en-US" altLang="zh-CN" dirty="0">
                <a:sym typeface="Wingdings" panose="05000000000000000000" pitchFamily="2" charset="2"/>
              </a:rPr>
              <a:t>Query language: SELECT house-address FROM </a:t>
            </a:r>
            <a:r>
              <a:rPr lang="en-US" altLang="zh-CN" dirty="0" err="1">
                <a:sym typeface="Wingdings" panose="05000000000000000000" pitchFamily="2" charset="2"/>
              </a:rPr>
              <a:t>atl</a:t>
            </a:r>
            <a:r>
              <a:rPr lang="en-US" altLang="zh-CN" dirty="0">
                <a:sym typeface="Wingdings" panose="05000000000000000000" pitchFamily="2" charset="2"/>
              </a:rPr>
              <a:t>-realty-</a:t>
            </a:r>
            <a:r>
              <a:rPr lang="en-US" altLang="zh-CN" dirty="0" err="1">
                <a:sym typeface="Wingdings" panose="05000000000000000000" pitchFamily="2" charset="2"/>
              </a:rPr>
              <a:t>db</a:t>
            </a:r>
            <a:r>
              <a:rPr lang="en-US" altLang="zh-CN" dirty="0">
                <a:sym typeface="Wingdings" panose="05000000000000000000" pitchFamily="2" charset="2"/>
              </a:rPr>
              <a:t> WHERE price &gt;= 200,000 and price &lt;= 400,000 and bathrooms &gt;= 3 and garage == 2 and bedrooms &gt;= 4.</a:t>
            </a:r>
          </a:p>
          <a:p>
            <a:pPr lvl="1"/>
            <a:r>
              <a:rPr lang="en-US" altLang="zh-CN" dirty="0">
                <a:sym typeface="Wingdings" panose="05000000000000000000" pitchFamily="2" charset="2"/>
              </a:rPr>
              <a:t>Typical query response: 124 hits found − 1. 748 Oak St. 2. 623 Pine Ave. ... / 0 hits found</a:t>
            </a:r>
          </a:p>
          <a:p>
            <a:pPr lvl="1"/>
            <a:r>
              <a:rPr lang="en-US" altLang="zh-CN" dirty="0">
                <a:sym typeface="Wingdings" panose="05000000000000000000" pitchFamily="2" charset="2"/>
              </a:rPr>
              <a:t>Dynamic query constituents</a:t>
            </a:r>
          </a:p>
          <a:p>
            <a:pPr lvl="2"/>
            <a:r>
              <a:rPr lang="en-US" altLang="zh-CN" dirty="0">
                <a:sym typeface="Wingdings" panose="05000000000000000000" pitchFamily="2" charset="2"/>
              </a:rPr>
              <a:t>Rapid, incremental and reversible actions (promote reversing/undo)</a:t>
            </a:r>
          </a:p>
          <a:p>
            <a:pPr lvl="2"/>
            <a:r>
              <a:rPr lang="en-US" altLang="zh-CN" dirty="0">
                <a:sym typeface="Wingdings" panose="05000000000000000000" pitchFamily="2" charset="2"/>
              </a:rPr>
              <a:t>Selection by pointing (not typing)</a:t>
            </a:r>
          </a:p>
          <a:p>
            <a:pPr lvl="2"/>
            <a:r>
              <a:rPr lang="en-US" altLang="zh-CN" dirty="0">
                <a:sym typeface="Wingdings" panose="05000000000000000000" pitchFamily="2" charset="2"/>
              </a:rPr>
              <a:t>Immediate and continuous display of results</a:t>
            </a:r>
            <a:endParaRPr lang="zh-CN" altLang="en-US" dirty="0"/>
          </a:p>
          <a:p>
            <a:endParaRPr lang="zh-CN" altLang="en-US" dirty="0"/>
          </a:p>
        </p:txBody>
      </p:sp>
    </p:spTree>
    <p:extLst>
      <p:ext uri="{BB962C8B-B14F-4D97-AF65-F5344CB8AC3E}">
        <p14:creationId xmlns:p14="http://schemas.microsoft.com/office/powerpoint/2010/main" val="3105396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07221A-EF85-4EF6-BCF1-DBF33CD171D3}"/>
              </a:ext>
            </a:extLst>
          </p:cNvPr>
          <p:cNvSpPr>
            <a:spLocks noGrp="1"/>
          </p:cNvSpPr>
          <p:nvPr>
            <p:ph type="title"/>
          </p:nvPr>
        </p:nvSpPr>
        <p:spPr>
          <a:xfrm>
            <a:off x="838200" y="361951"/>
            <a:ext cx="10515600" cy="1323974"/>
          </a:xfrm>
        </p:spPr>
        <p:txBody>
          <a:bodyPr>
            <a:normAutofit/>
          </a:bodyPr>
          <a:lstStyle/>
          <a:p>
            <a:r>
              <a:rPr lang="en-US" altLang="zh-CN" dirty="0">
                <a:latin typeface="Algerian" panose="04020705040A02060702" pitchFamily="82" charset="0"/>
              </a:rPr>
              <a:t>User interaction</a:t>
            </a:r>
            <a:br>
              <a:rPr lang="en-US" altLang="zh-CN" dirty="0">
                <a:latin typeface="Algerian" panose="04020705040A02060702" pitchFamily="82" charset="0"/>
              </a:rPr>
            </a:br>
            <a:r>
              <a:rPr lang="en-US" altLang="zh-CN" dirty="0">
                <a:latin typeface="Algerian" panose="04020705040A02060702" pitchFamily="82" charset="0"/>
              </a:rPr>
              <a:t>user intent</a:t>
            </a:r>
            <a:endParaRPr lang="zh-CN" altLang="en-US" dirty="0"/>
          </a:p>
        </p:txBody>
      </p:sp>
      <p:sp>
        <p:nvSpPr>
          <p:cNvPr id="3" name="内容占位符 2">
            <a:extLst>
              <a:ext uri="{FF2B5EF4-FFF2-40B4-BE49-F238E27FC236}">
                <a16:creationId xmlns:a16="http://schemas.microsoft.com/office/drawing/2014/main" id="{2B4BC8A3-9A71-4E4C-A8A6-2901F713107C}"/>
              </a:ext>
            </a:extLst>
          </p:cNvPr>
          <p:cNvSpPr>
            <a:spLocks noGrp="1"/>
          </p:cNvSpPr>
          <p:nvPr>
            <p:ph idx="1"/>
          </p:nvPr>
        </p:nvSpPr>
        <p:spPr>
          <a:xfrm>
            <a:off x="838200" y="1828800"/>
            <a:ext cx="10515600" cy="4667249"/>
          </a:xfrm>
        </p:spPr>
        <p:txBody>
          <a:bodyPr>
            <a:normAutofit/>
          </a:bodyPr>
          <a:lstStyle/>
          <a:p>
            <a:pPr lvl="1"/>
            <a:r>
              <a:rPr lang="en-US" altLang="zh-CN" dirty="0">
                <a:sym typeface="Wingdings" panose="05000000000000000000" pitchFamily="2" charset="2"/>
              </a:rPr>
              <a:t>^_^: </a:t>
            </a:r>
          </a:p>
          <a:p>
            <a:pPr lvl="2"/>
            <a:r>
              <a:rPr lang="en-US" altLang="zh-CN" dirty="0">
                <a:sym typeface="Wingdings" panose="05000000000000000000" pitchFamily="2" charset="2"/>
              </a:rPr>
              <a:t>Powerful, flexible</a:t>
            </a:r>
          </a:p>
          <a:p>
            <a:pPr lvl="2"/>
            <a:r>
              <a:rPr lang="en-US" altLang="zh-CN" dirty="0">
                <a:sym typeface="Wingdings" panose="05000000000000000000" pitchFamily="2" charset="2"/>
              </a:rPr>
              <a:t>Brings immediate display of results</a:t>
            </a:r>
          </a:p>
          <a:p>
            <a:pPr lvl="1"/>
            <a:r>
              <a:rPr lang="en-US" altLang="zh-CN" dirty="0">
                <a:sym typeface="Wingdings" panose="05000000000000000000" pitchFamily="2" charset="2"/>
              </a:rPr>
              <a:t>&gt;_&lt;: </a:t>
            </a:r>
          </a:p>
          <a:p>
            <a:pPr lvl="2"/>
            <a:r>
              <a:rPr lang="en-US" altLang="zh-CN" dirty="0">
                <a:solidFill>
                  <a:schemeClr val="accent1">
                    <a:lumMod val="75000"/>
                  </a:schemeClr>
                </a:solidFill>
                <a:sym typeface="Wingdings" panose="05000000000000000000" pitchFamily="2" charset="2"/>
              </a:rPr>
              <a:t>Must learn the language</a:t>
            </a:r>
          </a:p>
          <a:p>
            <a:pPr lvl="2"/>
            <a:r>
              <a:rPr lang="en-US" altLang="zh-CN" dirty="0">
                <a:solidFill>
                  <a:schemeClr val="accent1">
                    <a:lumMod val="75000"/>
                  </a:schemeClr>
                </a:solidFill>
                <a:sym typeface="Wingdings" panose="05000000000000000000" pitchFamily="2" charset="2"/>
              </a:rPr>
              <a:t>Only shows exact matches</a:t>
            </a:r>
          </a:p>
          <a:p>
            <a:pPr lvl="2"/>
            <a:r>
              <a:rPr lang="en-US" altLang="zh-CN" dirty="0">
                <a:solidFill>
                  <a:schemeClr val="accent1">
                    <a:lumMod val="75000"/>
                  </a:schemeClr>
                </a:solidFill>
                <a:sym typeface="Wingdings" panose="05000000000000000000" pitchFamily="2" charset="2"/>
              </a:rPr>
              <a:t>No helpful context is shown</a:t>
            </a:r>
          </a:p>
          <a:p>
            <a:pPr lvl="2"/>
            <a:r>
              <a:rPr lang="en-US" altLang="zh-CN" dirty="0">
                <a:solidFill>
                  <a:schemeClr val="accent1">
                    <a:lumMod val="75000"/>
                  </a:schemeClr>
                </a:solidFill>
                <a:sym typeface="Wingdings" panose="05000000000000000000" pitchFamily="2" charset="2"/>
              </a:rPr>
              <a:t>Operations are fundamentally conjunctive – can only get combinations of specifications, not “either... or...”</a:t>
            </a:r>
          </a:p>
          <a:p>
            <a:pPr lvl="2"/>
            <a:r>
              <a:rPr lang="en-US" altLang="zh-CN" b="1" dirty="0">
                <a:solidFill>
                  <a:schemeClr val="accent1">
                    <a:lumMod val="75000"/>
                  </a:schemeClr>
                </a:solidFill>
                <a:sym typeface="Wingdings" panose="05000000000000000000" pitchFamily="2" charset="2"/>
              </a:rPr>
              <a:t>Controls take space !!! </a:t>
            </a:r>
            <a:r>
              <a:rPr lang="en-US" altLang="zh-CN" dirty="0">
                <a:solidFill>
                  <a:schemeClr val="accent1">
                    <a:lumMod val="75000"/>
                  </a:schemeClr>
                </a:solidFill>
                <a:sym typeface="Wingdings" panose="05000000000000000000" pitchFamily="2" charset="2"/>
              </a:rPr>
              <a:t>– Interaction junk (how much space is taken up by interaction tools rather than vis)</a:t>
            </a:r>
          </a:p>
          <a:p>
            <a:pPr lvl="2"/>
            <a:r>
              <a:rPr lang="en-US" altLang="zh-CN" dirty="0">
                <a:solidFill>
                  <a:schemeClr val="accent1">
                    <a:lumMod val="75000"/>
                  </a:schemeClr>
                </a:solidFill>
                <a:sym typeface="Wingdings" panose="05000000000000000000" pitchFamily="2" charset="2"/>
              </a:rPr>
              <a:t>As dataset grows larger, dynamic queries become more computationally difficult.</a:t>
            </a:r>
          </a:p>
        </p:txBody>
      </p:sp>
    </p:spTree>
    <p:extLst>
      <p:ext uri="{BB962C8B-B14F-4D97-AF65-F5344CB8AC3E}">
        <p14:creationId xmlns:p14="http://schemas.microsoft.com/office/powerpoint/2010/main" val="2703124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07FFD1-49D5-4562-B5B1-CBC2C90E7B1E}"/>
              </a:ext>
            </a:extLst>
          </p:cNvPr>
          <p:cNvSpPr>
            <a:spLocks noGrp="1"/>
          </p:cNvSpPr>
          <p:nvPr>
            <p:ph type="title"/>
          </p:nvPr>
        </p:nvSpPr>
        <p:spPr/>
        <p:txBody>
          <a:bodyPr/>
          <a:lstStyle/>
          <a:p>
            <a:r>
              <a:rPr lang="en-US" altLang="zh-CN" dirty="0">
                <a:latin typeface="Algerian" panose="04020705040A02060702" pitchFamily="82" charset="0"/>
              </a:rPr>
              <a:t>User interaction</a:t>
            </a:r>
            <a:br>
              <a:rPr lang="en-US" altLang="zh-CN" dirty="0">
                <a:latin typeface="Algerian" panose="04020705040A02060702" pitchFamily="82" charset="0"/>
              </a:rPr>
            </a:br>
            <a:r>
              <a:rPr lang="en-US" altLang="zh-CN" dirty="0">
                <a:latin typeface="Algerian" panose="04020705040A02060702" pitchFamily="82" charset="0"/>
              </a:rPr>
              <a:t>user intent</a:t>
            </a:r>
            <a:endParaRPr lang="zh-CN" altLang="en-US" dirty="0"/>
          </a:p>
        </p:txBody>
      </p:sp>
      <p:pic>
        <p:nvPicPr>
          <p:cNvPr id="4" name="图片 3">
            <a:extLst>
              <a:ext uri="{FF2B5EF4-FFF2-40B4-BE49-F238E27FC236}">
                <a16:creationId xmlns:a16="http://schemas.microsoft.com/office/drawing/2014/main" id="{3F7375C0-99A6-4385-80B4-570059F4064A}"/>
              </a:ext>
            </a:extLst>
          </p:cNvPr>
          <p:cNvPicPr>
            <a:picLocks noChangeAspect="1"/>
          </p:cNvPicPr>
          <p:nvPr/>
        </p:nvPicPr>
        <p:blipFill rotWithShape="1">
          <a:blip r:embed="rId2"/>
          <a:srcRect l="22656" t="36551" r="32422" b="19583"/>
          <a:stretch/>
        </p:blipFill>
        <p:spPr>
          <a:xfrm>
            <a:off x="6804640" y="390088"/>
            <a:ext cx="4735688" cy="2601199"/>
          </a:xfrm>
          <a:prstGeom prst="rect">
            <a:avLst/>
          </a:prstGeom>
        </p:spPr>
      </p:pic>
      <p:pic>
        <p:nvPicPr>
          <p:cNvPr id="5" name="图片 4">
            <a:extLst>
              <a:ext uri="{FF2B5EF4-FFF2-40B4-BE49-F238E27FC236}">
                <a16:creationId xmlns:a16="http://schemas.microsoft.com/office/drawing/2014/main" id="{E6C83F00-E06E-49BF-860A-9AE8479F2228}"/>
              </a:ext>
            </a:extLst>
          </p:cNvPr>
          <p:cNvPicPr>
            <a:picLocks noChangeAspect="1"/>
          </p:cNvPicPr>
          <p:nvPr/>
        </p:nvPicPr>
        <p:blipFill rotWithShape="1">
          <a:blip r:embed="rId3"/>
          <a:srcRect r="11865" b="21813"/>
          <a:stretch/>
        </p:blipFill>
        <p:spPr>
          <a:xfrm>
            <a:off x="6378749" y="3279150"/>
            <a:ext cx="5161579" cy="3426449"/>
          </a:xfrm>
          <a:prstGeom prst="rect">
            <a:avLst/>
          </a:prstGeom>
        </p:spPr>
      </p:pic>
      <p:sp>
        <p:nvSpPr>
          <p:cNvPr id="3" name="内容占位符 2">
            <a:extLst>
              <a:ext uri="{FF2B5EF4-FFF2-40B4-BE49-F238E27FC236}">
                <a16:creationId xmlns:a16="http://schemas.microsoft.com/office/drawing/2014/main" id="{9F6DF908-1A94-4110-9EA7-F66A5E249D11}"/>
              </a:ext>
            </a:extLst>
          </p:cNvPr>
          <p:cNvSpPr>
            <a:spLocks noGrp="1"/>
          </p:cNvSpPr>
          <p:nvPr>
            <p:ph idx="1"/>
          </p:nvPr>
        </p:nvSpPr>
        <p:spPr>
          <a:xfrm>
            <a:off x="838200" y="1825624"/>
            <a:ext cx="5257800" cy="4879975"/>
          </a:xfrm>
        </p:spPr>
        <p:txBody>
          <a:bodyPr/>
          <a:lstStyle/>
          <a:p>
            <a:pPr lvl="1"/>
            <a:r>
              <a:rPr lang="en-US" altLang="zh-CN" dirty="0"/>
              <a:t>Query controls</a:t>
            </a:r>
          </a:p>
          <a:p>
            <a:pPr lvl="2"/>
            <a:r>
              <a:rPr lang="en-US" altLang="zh-CN" dirty="0"/>
              <a:t>Binary nominal – Buttons</a:t>
            </a:r>
          </a:p>
          <a:p>
            <a:pPr lvl="2"/>
            <a:r>
              <a:rPr lang="en-US" altLang="zh-CN" dirty="0"/>
              <a:t>Nominal with low cardinality – Radio buttons (</a:t>
            </a:r>
            <a:r>
              <a:rPr lang="zh-CN" altLang="en-US" dirty="0"/>
              <a:t>单选按钮</a:t>
            </a:r>
            <a:r>
              <a:rPr lang="en-US" altLang="zh-CN" dirty="0"/>
              <a:t>)</a:t>
            </a:r>
          </a:p>
          <a:p>
            <a:pPr lvl="2"/>
            <a:r>
              <a:rPr lang="en-US" altLang="zh-CN" dirty="0"/>
              <a:t>Ordinal, quantitative – Sliders</a:t>
            </a:r>
          </a:p>
          <a:p>
            <a:pPr lvl="1"/>
            <a:r>
              <a:rPr lang="en-US" altLang="zh-CN" b="1" dirty="0">
                <a:solidFill>
                  <a:schemeClr val="accent1">
                    <a:lumMod val="75000"/>
                  </a:schemeClr>
                </a:solidFill>
              </a:rPr>
              <a:t>Put data in controls</a:t>
            </a:r>
          </a:p>
          <a:p>
            <a:pPr lvl="2"/>
            <a:r>
              <a:rPr lang="en-US" altLang="zh-CN" dirty="0"/>
              <a:t>Do not completely separate the area users use to control the vis and the area for showing the data.</a:t>
            </a:r>
          </a:p>
          <a:p>
            <a:pPr lvl="2"/>
            <a:r>
              <a:rPr lang="en-US" altLang="zh-CN" dirty="0"/>
              <a:t>Data Visualization Sliders</a:t>
            </a:r>
          </a:p>
          <a:p>
            <a:pPr lvl="1"/>
            <a:r>
              <a:rPr lang="en-US" altLang="zh-CN" b="1" dirty="0">
                <a:solidFill>
                  <a:schemeClr val="accent1">
                    <a:lumMod val="75000"/>
                  </a:schemeClr>
                </a:solidFill>
              </a:rPr>
              <a:t>Control in the visualization</a:t>
            </a:r>
          </a:p>
          <a:p>
            <a:pPr lvl="2"/>
            <a:r>
              <a:rPr lang="en-US" altLang="zh-CN" dirty="0" err="1"/>
              <a:t>Dust&amp;Magnet</a:t>
            </a:r>
            <a:endParaRPr lang="zh-CN" altLang="en-US" dirty="0"/>
          </a:p>
        </p:txBody>
      </p:sp>
      <p:pic>
        <p:nvPicPr>
          <p:cNvPr id="1026" name="Picture 2" descr="ãradio buttonãçåçæå°çµæ">
            <a:extLst>
              <a:ext uri="{FF2B5EF4-FFF2-40B4-BE49-F238E27FC236}">
                <a16:creationId xmlns:a16="http://schemas.microsoft.com/office/drawing/2014/main" id="{70A9F0CD-BDC6-4ED8-9E8D-7EC56F7A6E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500" t="17085" r="35121" b="22414"/>
          <a:stretch/>
        </p:blipFill>
        <p:spPr bwMode="auto">
          <a:xfrm>
            <a:off x="5927453" y="1505257"/>
            <a:ext cx="902591"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203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AE2464-88B8-4BF7-B2E1-4A14CB7A4C0F}"/>
              </a:ext>
            </a:extLst>
          </p:cNvPr>
          <p:cNvSpPr>
            <a:spLocks noGrp="1"/>
          </p:cNvSpPr>
          <p:nvPr>
            <p:ph type="title"/>
          </p:nvPr>
        </p:nvSpPr>
        <p:spPr/>
        <p:txBody>
          <a:bodyPr/>
          <a:lstStyle/>
          <a:p>
            <a:r>
              <a:rPr lang="en-US" altLang="zh-CN" dirty="0">
                <a:latin typeface="Algerian" panose="04020705040A02060702" pitchFamily="82" charset="0"/>
              </a:rPr>
              <a:t>User interaction</a:t>
            </a:r>
            <a:br>
              <a:rPr lang="en-US" altLang="zh-CN" dirty="0">
                <a:latin typeface="Algerian" panose="04020705040A02060702" pitchFamily="82" charset="0"/>
              </a:rPr>
            </a:br>
            <a:r>
              <a:rPr lang="en-US" altLang="zh-CN" dirty="0">
                <a:latin typeface="Algerian" panose="04020705040A02060702" pitchFamily="82" charset="0"/>
              </a:rPr>
              <a:t>user intent</a:t>
            </a:r>
            <a:endParaRPr lang="zh-CN" altLang="en-US" dirty="0"/>
          </a:p>
        </p:txBody>
      </p:sp>
      <p:sp>
        <p:nvSpPr>
          <p:cNvPr id="3" name="内容占位符 2">
            <a:extLst>
              <a:ext uri="{FF2B5EF4-FFF2-40B4-BE49-F238E27FC236}">
                <a16:creationId xmlns:a16="http://schemas.microsoft.com/office/drawing/2014/main" id="{B5252337-60D0-4A94-AA13-5B324B93DCEF}"/>
              </a:ext>
            </a:extLst>
          </p:cNvPr>
          <p:cNvSpPr>
            <a:spLocks noGrp="1"/>
          </p:cNvSpPr>
          <p:nvPr>
            <p:ph idx="1"/>
          </p:nvPr>
        </p:nvSpPr>
        <p:spPr/>
        <p:txBody>
          <a:bodyPr/>
          <a:lstStyle/>
          <a:p>
            <a:pPr lvl="1"/>
            <a:r>
              <a:rPr lang="en-US" altLang="zh-CN" dirty="0"/>
              <a:t>Efficient storage – Data Structures (As data set gets larger, real-time interaction becomes increasingly difficult)</a:t>
            </a:r>
          </a:p>
          <a:p>
            <a:pPr lvl="2"/>
            <a:r>
              <a:rPr lang="en-US" altLang="zh-CN" dirty="0"/>
              <a:t>Linear array</a:t>
            </a:r>
          </a:p>
          <a:p>
            <a:pPr lvl="2"/>
            <a:r>
              <a:rPr lang="en-US" altLang="zh-CN" dirty="0"/>
              <a:t>Grid file</a:t>
            </a:r>
          </a:p>
          <a:p>
            <a:pPr lvl="2"/>
            <a:r>
              <a:rPr lang="en-US" altLang="zh-CN" dirty="0"/>
              <a:t>K-d trees</a:t>
            </a:r>
          </a:p>
          <a:p>
            <a:pPr lvl="2"/>
            <a:r>
              <a:rPr lang="en-US" altLang="zh-CN" dirty="0"/>
              <a:t>Bit vectors</a:t>
            </a:r>
            <a:endParaRPr lang="zh-CN" altLang="en-US" dirty="0"/>
          </a:p>
        </p:txBody>
      </p:sp>
    </p:spTree>
    <p:extLst>
      <p:ext uri="{BB962C8B-B14F-4D97-AF65-F5344CB8AC3E}">
        <p14:creationId xmlns:p14="http://schemas.microsoft.com/office/powerpoint/2010/main" val="2386764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3D0FFF-01A1-4A1E-9E5E-7D33667ADF03}"/>
              </a:ext>
            </a:extLst>
          </p:cNvPr>
          <p:cNvSpPr>
            <a:spLocks noGrp="1"/>
          </p:cNvSpPr>
          <p:nvPr>
            <p:ph type="title"/>
          </p:nvPr>
        </p:nvSpPr>
        <p:spPr/>
        <p:txBody>
          <a:bodyPr/>
          <a:lstStyle/>
          <a:p>
            <a:r>
              <a:rPr lang="en-US" altLang="zh-CN" dirty="0">
                <a:latin typeface="Algerian" panose="04020705040A02060702" pitchFamily="82" charset="0"/>
              </a:rPr>
              <a:t>User interaction</a:t>
            </a:r>
            <a:br>
              <a:rPr lang="en-US" altLang="zh-CN" dirty="0">
                <a:latin typeface="Algerian" panose="04020705040A02060702" pitchFamily="82" charset="0"/>
              </a:rPr>
            </a:br>
            <a:r>
              <a:rPr lang="en-US" altLang="zh-CN" dirty="0">
                <a:latin typeface="Algerian" panose="04020705040A02060702" pitchFamily="82" charset="0"/>
              </a:rPr>
              <a:t>user intent</a:t>
            </a:r>
            <a:endParaRPr lang="zh-CN" altLang="en-US" dirty="0"/>
          </a:p>
        </p:txBody>
      </p:sp>
      <p:sp>
        <p:nvSpPr>
          <p:cNvPr id="3" name="内容占位符 2">
            <a:extLst>
              <a:ext uri="{FF2B5EF4-FFF2-40B4-BE49-F238E27FC236}">
                <a16:creationId xmlns:a16="http://schemas.microsoft.com/office/drawing/2014/main" id="{6983FF2E-A294-4CD9-AEB5-C4449AE9E655}"/>
              </a:ext>
            </a:extLst>
          </p:cNvPr>
          <p:cNvSpPr>
            <a:spLocks noGrp="1"/>
          </p:cNvSpPr>
          <p:nvPr>
            <p:ph idx="1"/>
          </p:nvPr>
        </p:nvSpPr>
        <p:spPr>
          <a:xfrm>
            <a:off x="838200" y="1825625"/>
            <a:ext cx="6124575" cy="4908550"/>
          </a:xfrm>
        </p:spPr>
        <p:txBody>
          <a:bodyPr/>
          <a:lstStyle/>
          <a:p>
            <a:r>
              <a:rPr lang="en-US" altLang="zh-CN" b="1" dirty="0">
                <a:solidFill>
                  <a:schemeClr val="accent1">
                    <a:lumMod val="75000"/>
                  </a:schemeClr>
                </a:solidFill>
              </a:rPr>
              <a:t>Connect </a:t>
            </a:r>
            <a:r>
              <a:rPr lang="en-US" altLang="zh-CN" b="1" dirty="0">
                <a:solidFill>
                  <a:schemeClr val="accent1">
                    <a:lumMod val="75000"/>
                  </a:schemeClr>
                </a:solidFill>
                <a:sym typeface="Wingdings" panose="05000000000000000000" pitchFamily="2" charset="2"/>
              </a:rPr>
              <a:t> “Show me related items”</a:t>
            </a:r>
          </a:p>
          <a:p>
            <a:pPr lvl="1"/>
            <a:r>
              <a:rPr lang="en-US" altLang="zh-CN" dirty="0">
                <a:sym typeface="Wingdings" panose="05000000000000000000" pitchFamily="2" charset="2"/>
              </a:rPr>
              <a:t>Highlight associations and relationships</a:t>
            </a:r>
          </a:p>
          <a:p>
            <a:pPr lvl="1"/>
            <a:r>
              <a:rPr lang="en-US" altLang="zh-CN" dirty="0">
                <a:sym typeface="Wingdings" panose="05000000000000000000" pitchFamily="2" charset="2"/>
              </a:rPr>
              <a:t>Show hidden items that are relevant to a specified item</a:t>
            </a:r>
          </a:p>
          <a:p>
            <a:pPr lvl="1"/>
            <a:r>
              <a:rPr lang="en-US" altLang="zh-CN" dirty="0">
                <a:sym typeface="Wingdings" panose="05000000000000000000" pitchFamily="2" charset="2"/>
              </a:rPr>
              <a:t>Viewer may wish to view the same data cases under different perspectives or representations simultaneously, need to keep straight where the data cases are.</a:t>
            </a:r>
          </a:p>
          <a:p>
            <a:pPr lvl="1"/>
            <a:r>
              <a:rPr lang="en-US" altLang="zh-CN" dirty="0">
                <a:sym typeface="Wingdings" panose="05000000000000000000" pitchFamily="2" charset="2"/>
              </a:rPr>
              <a:t>Brushing &amp; Linking</a:t>
            </a:r>
          </a:p>
          <a:p>
            <a:pPr lvl="2"/>
            <a:r>
              <a:rPr lang="en-US" altLang="zh-CN" dirty="0">
                <a:sym typeface="Wingdings" panose="05000000000000000000" pitchFamily="2" charset="2"/>
              </a:rPr>
              <a:t>Applies when you have multiple views of the same data</a:t>
            </a:r>
          </a:p>
          <a:p>
            <a:pPr lvl="1"/>
            <a:endParaRPr lang="zh-CN" altLang="en-US" dirty="0"/>
          </a:p>
        </p:txBody>
      </p:sp>
      <p:pic>
        <p:nvPicPr>
          <p:cNvPr id="4" name="图片 3">
            <a:extLst>
              <a:ext uri="{FF2B5EF4-FFF2-40B4-BE49-F238E27FC236}">
                <a16:creationId xmlns:a16="http://schemas.microsoft.com/office/drawing/2014/main" id="{340763F6-21E7-4F4F-8A39-7727BC3E472E}"/>
              </a:ext>
            </a:extLst>
          </p:cNvPr>
          <p:cNvPicPr>
            <a:picLocks noChangeAspect="1"/>
          </p:cNvPicPr>
          <p:nvPr/>
        </p:nvPicPr>
        <p:blipFill>
          <a:blip r:embed="rId2"/>
          <a:stretch>
            <a:fillRect/>
          </a:stretch>
        </p:blipFill>
        <p:spPr>
          <a:xfrm>
            <a:off x="6962775" y="2016125"/>
            <a:ext cx="4957892" cy="3709987"/>
          </a:xfrm>
          <a:prstGeom prst="rect">
            <a:avLst/>
          </a:prstGeom>
        </p:spPr>
      </p:pic>
    </p:spTree>
    <p:extLst>
      <p:ext uri="{BB962C8B-B14F-4D97-AF65-F5344CB8AC3E}">
        <p14:creationId xmlns:p14="http://schemas.microsoft.com/office/powerpoint/2010/main" val="1715705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16F77C-1DF7-43EC-BDB0-182346FDC9C9}"/>
              </a:ext>
            </a:extLst>
          </p:cNvPr>
          <p:cNvSpPr>
            <a:spLocks noGrp="1"/>
          </p:cNvSpPr>
          <p:nvPr>
            <p:ph type="title"/>
          </p:nvPr>
        </p:nvSpPr>
        <p:spPr/>
        <p:txBody>
          <a:bodyPr/>
          <a:lstStyle/>
          <a:p>
            <a:r>
              <a:rPr lang="en-US" altLang="zh-CN" dirty="0">
                <a:latin typeface="Algerian" panose="04020705040A02060702" pitchFamily="82" charset="0"/>
              </a:rPr>
              <a:t>User interaction</a:t>
            </a:r>
            <a:br>
              <a:rPr lang="en-US" altLang="zh-CN" dirty="0">
                <a:latin typeface="Algerian" panose="04020705040A02060702" pitchFamily="82" charset="0"/>
              </a:rPr>
            </a:br>
            <a:r>
              <a:rPr lang="en-US" altLang="zh-CN" dirty="0" err="1">
                <a:latin typeface="Algerian" panose="04020705040A02060702" pitchFamily="82" charset="0"/>
              </a:rPr>
              <a:t>interaction</a:t>
            </a:r>
            <a:r>
              <a:rPr lang="en-US" altLang="zh-CN" dirty="0">
                <a:latin typeface="Algerian" panose="04020705040A02060702" pitchFamily="82" charset="0"/>
              </a:rPr>
              <a:t> characteristics</a:t>
            </a:r>
            <a:endParaRPr lang="zh-CN" altLang="en-US" dirty="0">
              <a:latin typeface="Algerian" panose="04020705040A02060702" pitchFamily="82" charset="0"/>
            </a:endParaRPr>
          </a:p>
        </p:txBody>
      </p:sp>
      <p:sp>
        <p:nvSpPr>
          <p:cNvPr id="3" name="内容占位符 2">
            <a:extLst>
              <a:ext uri="{FF2B5EF4-FFF2-40B4-BE49-F238E27FC236}">
                <a16:creationId xmlns:a16="http://schemas.microsoft.com/office/drawing/2014/main" id="{D749256F-CE31-4731-BEC3-B741BE6AB433}"/>
              </a:ext>
            </a:extLst>
          </p:cNvPr>
          <p:cNvSpPr>
            <a:spLocks noGrp="1"/>
          </p:cNvSpPr>
          <p:nvPr>
            <p:ph idx="1"/>
          </p:nvPr>
        </p:nvSpPr>
        <p:spPr/>
        <p:txBody>
          <a:bodyPr>
            <a:normAutofit lnSpcReduction="10000"/>
          </a:bodyPr>
          <a:lstStyle/>
          <a:p>
            <a:r>
              <a:rPr lang="en-US" altLang="zh-CN" b="1" dirty="0">
                <a:solidFill>
                  <a:srgbClr val="289AF0"/>
                </a:solidFill>
              </a:rPr>
              <a:t>Fluidity Design Guidelines</a:t>
            </a:r>
          </a:p>
          <a:p>
            <a:pPr lvl="1"/>
            <a:r>
              <a:rPr lang="en-US" altLang="zh-CN" dirty="0">
                <a:solidFill>
                  <a:srgbClr val="289AF0"/>
                </a:solidFill>
              </a:rPr>
              <a:t>Provide immediate visual feedback.</a:t>
            </a:r>
          </a:p>
          <a:p>
            <a:pPr lvl="1"/>
            <a:r>
              <a:rPr lang="en-US" altLang="zh-CN" dirty="0">
                <a:solidFill>
                  <a:srgbClr val="289AF0"/>
                </a:solidFill>
              </a:rPr>
              <a:t>Use smooth animated transitions between states.</a:t>
            </a:r>
          </a:p>
          <a:p>
            <a:pPr lvl="1"/>
            <a:r>
              <a:rPr lang="en-US" altLang="zh-CN" dirty="0">
                <a:solidFill>
                  <a:srgbClr val="289AF0"/>
                </a:solidFill>
              </a:rPr>
              <a:t>Minimize indirection (want to promote the idea that the operation make sense in terms of where they are placed).</a:t>
            </a:r>
          </a:p>
          <a:p>
            <a:pPr lvl="1"/>
            <a:r>
              <a:rPr lang="en-US" altLang="zh-CN" dirty="0">
                <a:solidFill>
                  <a:srgbClr val="289AF0"/>
                </a:solidFill>
              </a:rPr>
              <a:t>Integrate UI components in the visual representation.</a:t>
            </a:r>
          </a:p>
          <a:p>
            <a:pPr lvl="1"/>
            <a:r>
              <a:rPr lang="en-US" altLang="zh-CN" dirty="0">
                <a:solidFill>
                  <a:srgbClr val="289AF0"/>
                </a:solidFill>
              </a:rPr>
              <a:t>Ensure that interaction never “ends” (new question -&gt; exploration, so on and so forth).</a:t>
            </a:r>
          </a:p>
          <a:p>
            <a:pPr lvl="1"/>
            <a:r>
              <a:rPr lang="en-US" altLang="zh-CN" dirty="0">
                <a:solidFill>
                  <a:srgbClr val="289AF0"/>
                </a:solidFill>
              </a:rPr>
              <a:t>Avoid explicit mode changes. (No harsh transition between modes)</a:t>
            </a:r>
          </a:p>
          <a:p>
            <a:r>
              <a:rPr lang="en-US" altLang="zh-CN" dirty="0"/>
              <a:t>Animation for Transitions</a:t>
            </a:r>
          </a:p>
          <a:p>
            <a:pPr lvl="1"/>
            <a:r>
              <a:rPr lang="en-US" altLang="zh-CN" dirty="0"/>
              <a:t>Animation can help “soften the blow” when a view changes.</a:t>
            </a:r>
          </a:p>
          <a:p>
            <a:pPr lvl="1"/>
            <a:r>
              <a:rPr lang="en-US" altLang="zh-CN" dirty="0"/>
              <a:t>Preserve context, allow the viewer to track where things went.</a:t>
            </a:r>
            <a:endParaRPr lang="zh-CN" altLang="en-US" dirty="0"/>
          </a:p>
        </p:txBody>
      </p:sp>
    </p:spTree>
    <p:extLst>
      <p:ext uri="{BB962C8B-B14F-4D97-AF65-F5344CB8AC3E}">
        <p14:creationId xmlns:p14="http://schemas.microsoft.com/office/powerpoint/2010/main" val="1259653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05BA1-84E7-485F-91C6-B99397189D4D}"/>
              </a:ext>
            </a:extLst>
          </p:cNvPr>
          <p:cNvSpPr>
            <a:spLocks noGrp="1"/>
          </p:cNvSpPr>
          <p:nvPr>
            <p:ph type="title"/>
          </p:nvPr>
        </p:nvSpPr>
        <p:spPr/>
        <p:txBody>
          <a:bodyPr/>
          <a:lstStyle/>
          <a:p>
            <a:r>
              <a:rPr lang="en-US" altLang="zh-CN" dirty="0">
                <a:latin typeface="Algerian" panose="04020705040A02060702" pitchFamily="82" charset="0"/>
              </a:rPr>
              <a:t>User interaction</a:t>
            </a:r>
            <a:br>
              <a:rPr lang="en-US" altLang="zh-CN" dirty="0">
                <a:latin typeface="Algerian" panose="04020705040A02060702" pitchFamily="82" charset="0"/>
              </a:rPr>
            </a:br>
            <a:r>
              <a:rPr lang="en-US" altLang="zh-CN" dirty="0" err="1">
                <a:latin typeface="Algerian" panose="04020705040A02060702" pitchFamily="82" charset="0"/>
              </a:rPr>
              <a:t>interaction</a:t>
            </a:r>
            <a:r>
              <a:rPr lang="en-US" altLang="zh-CN" dirty="0">
                <a:latin typeface="Algerian" panose="04020705040A02060702" pitchFamily="82" charset="0"/>
              </a:rPr>
              <a:t> characteristics</a:t>
            </a:r>
            <a:endParaRPr lang="zh-CN" altLang="en-US" dirty="0"/>
          </a:p>
        </p:txBody>
      </p:sp>
      <p:sp>
        <p:nvSpPr>
          <p:cNvPr id="3" name="内容占位符 2">
            <a:extLst>
              <a:ext uri="{FF2B5EF4-FFF2-40B4-BE49-F238E27FC236}">
                <a16:creationId xmlns:a16="http://schemas.microsoft.com/office/drawing/2014/main" id="{4DE0EFF8-C2FC-4F7B-89A8-037EF4BFF123}"/>
              </a:ext>
            </a:extLst>
          </p:cNvPr>
          <p:cNvSpPr>
            <a:spLocks noGrp="1"/>
          </p:cNvSpPr>
          <p:nvPr>
            <p:ph idx="1"/>
          </p:nvPr>
        </p:nvSpPr>
        <p:spPr/>
        <p:txBody>
          <a:bodyPr/>
          <a:lstStyle/>
          <a:p>
            <a:r>
              <a:rPr lang="en-US" altLang="zh-CN" dirty="0"/>
              <a:t>Design Principles</a:t>
            </a:r>
          </a:p>
          <a:p>
            <a:pPr lvl="1"/>
            <a:r>
              <a:rPr lang="en-US" altLang="zh-CN" dirty="0"/>
              <a:t>Congruence (mental matching)</a:t>
            </a:r>
          </a:p>
          <a:p>
            <a:pPr lvl="2"/>
            <a:r>
              <a:rPr lang="en-US" altLang="zh-CN" dirty="0"/>
              <a:t>Use consistent syntactic-semantic mappings</a:t>
            </a:r>
          </a:p>
          <a:p>
            <a:pPr lvl="2"/>
            <a:r>
              <a:rPr lang="en-US" altLang="zh-CN" dirty="0"/>
              <a:t>Respect semantic correspondence.</a:t>
            </a:r>
          </a:p>
          <a:p>
            <a:pPr lvl="1"/>
            <a:r>
              <a:rPr lang="en-US" altLang="zh-CN" dirty="0"/>
              <a:t>Apprehension (easily perceivable)</a:t>
            </a:r>
          </a:p>
          <a:p>
            <a:pPr lvl="2"/>
            <a:r>
              <a:rPr lang="en-US" altLang="zh-CN" dirty="0"/>
              <a:t>Group similar transitions</a:t>
            </a:r>
          </a:p>
          <a:p>
            <a:pPr lvl="2"/>
            <a:r>
              <a:rPr lang="en-US" altLang="zh-CN" dirty="0"/>
              <a:t>Minimize occlusion</a:t>
            </a:r>
          </a:p>
          <a:p>
            <a:pPr lvl="2"/>
            <a:r>
              <a:rPr lang="en-US" altLang="zh-CN" dirty="0"/>
              <a:t>Use staging for complex transitions (you would want to use simple transitions as much as possible)</a:t>
            </a:r>
          </a:p>
          <a:p>
            <a:pPr lvl="2"/>
            <a:r>
              <a:rPr lang="en-US" altLang="zh-CN" dirty="0"/>
              <a:t>Make transitions as long as needed (keep track of where things went), but no longer</a:t>
            </a:r>
          </a:p>
          <a:p>
            <a:pPr lvl="2"/>
            <a:endParaRPr lang="en-US" altLang="zh-CN" dirty="0"/>
          </a:p>
        </p:txBody>
      </p:sp>
    </p:spTree>
    <p:extLst>
      <p:ext uri="{BB962C8B-B14F-4D97-AF65-F5344CB8AC3E}">
        <p14:creationId xmlns:p14="http://schemas.microsoft.com/office/powerpoint/2010/main" val="2888158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5E27F-BC38-41F0-80F4-0D099227D5A2}"/>
              </a:ext>
            </a:extLst>
          </p:cNvPr>
          <p:cNvSpPr>
            <a:spLocks noGrp="1"/>
          </p:cNvSpPr>
          <p:nvPr>
            <p:ph type="title"/>
          </p:nvPr>
        </p:nvSpPr>
        <p:spPr/>
        <p:txBody>
          <a:bodyPr/>
          <a:lstStyle/>
          <a:p>
            <a:r>
              <a:rPr lang="en-US" altLang="zh-CN" dirty="0">
                <a:latin typeface="Algerian" panose="04020705040A02060702" pitchFamily="82" charset="0"/>
              </a:rPr>
              <a:t>User interaction</a:t>
            </a:r>
            <a:br>
              <a:rPr lang="en-US" altLang="zh-CN" dirty="0">
                <a:latin typeface="Algerian" panose="04020705040A02060702" pitchFamily="82" charset="0"/>
              </a:rPr>
            </a:br>
            <a:r>
              <a:rPr lang="en-US" altLang="zh-CN" dirty="0">
                <a:latin typeface="Algerian" panose="04020705040A02060702" pitchFamily="82" charset="0"/>
              </a:rPr>
              <a:t>supporting representation</a:t>
            </a:r>
            <a:endParaRPr lang="zh-CN" altLang="en-US" dirty="0"/>
          </a:p>
        </p:txBody>
      </p:sp>
      <p:sp>
        <p:nvSpPr>
          <p:cNvPr id="3" name="内容占位符 2">
            <a:extLst>
              <a:ext uri="{FF2B5EF4-FFF2-40B4-BE49-F238E27FC236}">
                <a16:creationId xmlns:a16="http://schemas.microsoft.com/office/drawing/2014/main" id="{E449B9C1-5395-4B07-B383-404C7E070857}"/>
              </a:ext>
            </a:extLst>
          </p:cNvPr>
          <p:cNvSpPr>
            <a:spLocks noGrp="1"/>
          </p:cNvSpPr>
          <p:nvPr>
            <p:ph idx="1"/>
          </p:nvPr>
        </p:nvSpPr>
        <p:spPr>
          <a:xfrm>
            <a:off x="838200" y="1825625"/>
            <a:ext cx="10515600" cy="1325563"/>
          </a:xfrm>
        </p:spPr>
        <p:txBody>
          <a:bodyPr/>
          <a:lstStyle/>
          <a:p>
            <a:r>
              <a:rPr lang="en-US" altLang="zh-CN" dirty="0"/>
              <a:t>Interaction in many cases is vital to representation.</a:t>
            </a:r>
          </a:p>
          <a:p>
            <a:r>
              <a:rPr lang="en-US" altLang="zh-CN" dirty="0"/>
              <a:t>Some representation simply do not work without interaction!</a:t>
            </a:r>
          </a:p>
        </p:txBody>
      </p:sp>
      <p:pic>
        <p:nvPicPr>
          <p:cNvPr id="4" name="图片 3">
            <a:extLst>
              <a:ext uri="{FF2B5EF4-FFF2-40B4-BE49-F238E27FC236}">
                <a16:creationId xmlns:a16="http://schemas.microsoft.com/office/drawing/2014/main" id="{66B3D345-DE27-4520-8FEE-FA8A9C7F86FA}"/>
              </a:ext>
            </a:extLst>
          </p:cNvPr>
          <p:cNvPicPr>
            <a:picLocks noChangeAspect="1"/>
          </p:cNvPicPr>
          <p:nvPr/>
        </p:nvPicPr>
        <p:blipFill rotWithShape="1">
          <a:blip r:embed="rId2"/>
          <a:srcRect t="10139" b="14167"/>
          <a:stretch/>
        </p:blipFill>
        <p:spPr>
          <a:xfrm>
            <a:off x="1756255" y="2981325"/>
            <a:ext cx="8679490" cy="3695565"/>
          </a:xfrm>
          <a:prstGeom prst="rect">
            <a:avLst/>
          </a:prstGeom>
        </p:spPr>
      </p:pic>
    </p:spTree>
    <p:extLst>
      <p:ext uri="{BB962C8B-B14F-4D97-AF65-F5344CB8AC3E}">
        <p14:creationId xmlns:p14="http://schemas.microsoft.com/office/powerpoint/2010/main" val="2869314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3A37E-7FA1-4C6A-85AE-E31BE271E644}"/>
              </a:ext>
            </a:extLst>
          </p:cNvPr>
          <p:cNvSpPr>
            <a:spLocks noGrp="1"/>
          </p:cNvSpPr>
          <p:nvPr>
            <p:ph type="title"/>
          </p:nvPr>
        </p:nvSpPr>
        <p:spPr/>
        <p:txBody>
          <a:bodyPr/>
          <a:lstStyle/>
          <a:p>
            <a:r>
              <a:rPr lang="en-US" altLang="zh-CN" dirty="0">
                <a:latin typeface="Algerian" panose="04020705040A02060702" pitchFamily="82" charset="0"/>
              </a:rPr>
              <a:t>User interaction</a:t>
            </a:r>
            <a:br>
              <a:rPr lang="en-US" altLang="zh-CN" dirty="0">
                <a:latin typeface="Algerian" panose="04020705040A02060702" pitchFamily="82" charset="0"/>
              </a:rPr>
            </a:br>
            <a:r>
              <a:rPr lang="en-US" altLang="zh-CN" dirty="0">
                <a:latin typeface="Algerian" panose="04020705040A02060702" pitchFamily="82" charset="0"/>
              </a:rPr>
              <a:t>overview</a:t>
            </a:r>
            <a:endParaRPr lang="zh-CN" altLang="en-US" dirty="0">
              <a:latin typeface="Algerian" panose="04020705040A02060702" pitchFamily="82" charset="0"/>
            </a:endParaRPr>
          </a:p>
        </p:txBody>
      </p:sp>
      <p:sp>
        <p:nvSpPr>
          <p:cNvPr id="3" name="内容占位符 2">
            <a:extLst>
              <a:ext uri="{FF2B5EF4-FFF2-40B4-BE49-F238E27FC236}">
                <a16:creationId xmlns:a16="http://schemas.microsoft.com/office/drawing/2014/main" id="{CAEF6EDD-5EFB-46BE-A83D-E7EE6D6EC2FA}"/>
              </a:ext>
            </a:extLst>
          </p:cNvPr>
          <p:cNvSpPr>
            <a:spLocks noGrp="1"/>
          </p:cNvSpPr>
          <p:nvPr>
            <p:ph idx="1"/>
          </p:nvPr>
        </p:nvSpPr>
        <p:spPr>
          <a:xfrm>
            <a:off x="528637" y="1690688"/>
            <a:ext cx="11134725" cy="5133975"/>
          </a:xfrm>
        </p:spPr>
        <p:txBody>
          <a:bodyPr>
            <a:normAutofit lnSpcReduction="10000"/>
          </a:bodyPr>
          <a:lstStyle/>
          <a:p>
            <a:r>
              <a:rPr lang="en-US" altLang="zh-CN" dirty="0"/>
              <a:t>S. Few: the effectiveness of information visualization hinges on two things: its ability to clearly and accurately </a:t>
            </a:r>
            <a:r>
              <a:rPr lang="en-US" altLang="zh-CN" b="1" dirty="0">
                <a:solidFill>
                  <a:srgbClr val="289AF0"/>
                </a:solidFill>
              </a:rPr>
              <a:t>represent</a:t>
            </a:r>
            <a:r>
              <a:rPr lang="en-US" altLang="zh-CN" dirty="0"/>
              <a:t> information and out ability to </a:t>
            </a:r>
            <a:r>
              <a:rPr lang="en-US" altLang="zh-CN" b="1" dirty="0">
                <a:solidFill>
                  <a:srgbClr val="289AF0"/>
                </a:solidFill>
              </a:rPr>
              <a:t>interact</a:t>
            </a:r>
            <a:r>
              <a:rPr lang="en-US" altLang="zh-CN" dirty="0">
                <a:solidFill>
                  <a:srgbClr val="289AF0"/>
                </a:solidFill>
              </a:rPr>
              <a:t> </a:t>
            </a:r>
            <a:r>
              <a:rPr lang="en-US" altLang="zh-CN" dirty="0"/>
              <a:t>with it to figure out what the information means.</a:t>
            </a:r>
          </a:p>
          <a:p>
            <a:r>
              <a:rPr lang="en-US" altLang="zh-CN" dirty="0"/>
              <a:t>Interaction is often “little brother” of </a:t>
            </a:r>
            <a:r>
              <a:rPr lang="en-US" altLang="zh-CN" dirty="0" err="1"/>
              <a:t>InfoVis</a:t>
            </a:r>
            <a:r>
              <a:rPr lang="en-US" altLang="zh-CN" dirty="0"/>
              <a:t>. </a:t>
            </a:r>
            <a:r>
              <a:rPr lang="en-US" altLang="zh-CN" dirty="0">
                <a:solidFill>
                  <a:srgbClr val="289AF0"/>
                </a:solidFill>
              </a:rPr>
              <a:t>Recall two main components in an </a:t>
            </a:r>
            <a:r>
              <a:rPr lang="en-US" altLang="zh-CN" dirty="0" err="1">
                <a:solidFill>
                  <a:srgbClr val="289AF0"/>
                </a:solidFill>
              </a:rPr>
              <a:t>infovis</a:t>
            </a:r>
            <a:r>
              <a:rPr lang="en-US" altLang="zh-CN" dirty="0">
                <a:solidFill>
                  <a:srgbClr val="289AF0"/>
                </a:solidFill>
              </a:rPr>
              <a:t>: representation, interaction</a:t>
            </a:r>
            <a:r>
              <a:rPr lang="en-US" altLang="zh-CN" dirty="0"/>
              <a:t>.</a:t>
            </a:r>
          </a:p>
          <a:p>
            <a:r>
              <a:rPr lang="en-US" altLang="zh-CN" dirty="0"/>
              <a:t>Interaction is what distinguishes </a:t>
            </a:r>
            <a:r>
              <a:rPr lang="en-US" altLang="zh-CN" dirty="0" err="1"/>
              <a:t>infovis</a:t>
            </a:r>
            <a:r>
              <a:rPr lang="en-US" altLang="zh-CN" dirty="0"/>
              <a:t> from static visual representations on paper.</a:t>
            </a:r>
          </a:p>
          <a:p>
            <a:r>
              <a:rPr lang="en-US" altLang="zh-CN" dirty="0"/>
              <a:t>Challenges</a:t>
            </a:r>
          </a:p>
          <a:p>
            <a:pPr lvl="1"/>
            <a:r>
              <a:rPr lang="en-US" altLang="zh-CN" dirty="0"/>
              <a:t>Interaction seems to be a difficult thing to pin down and characterize</a:t>
            </a:r>
          </a:p>
          <a:p>
            <a:pPr lvl="1"/>
            <a:r>
              <a:rPr lang="en-US" altLang="zh-CN" dirty="0"/>
              <a:t>User-centered V.S system-centered characterizations</a:t>
            </a:r>
          </a:p>
          <a:p>
            <a:pPr lvl="2"/>
            <a:r>
              <a:rPr lang="en-US" altLang="zh-CN" dirty="0"/>
              <a:t>Let’s go back to user trying to solve problems, explore and get insight: Analysis is a continuous process of understanding new information, asking new questions, seeking new understanding and so on and so forth.</a:t>
            </a:r>
          </a:p>
          <a:p>
            <a:pPr lvl="2"/>
            <a:r>
              <a:rPr lang="en-US" altLang="zh-CN" dirty="0"/>
              <a:t>See interaction as a user-centered way to elicit information from data</a:t>
            </a:r>
            <a:endParaRPr lang="zh-CN" altLang="en-US" dirty="0"/>
          </a:p>
        </p:txBody>
      </p:sp>
    </p:spTree>
    <p:extLst>
      <p:ext uri="{BB962C8B-B14F-4D97-AF65-F5344CB8AC3E}">
        <p14:creationId xmlns:p14="http://schemas.microsoft.com/office/powerpoint/2010/main" val="1650238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E4C995-970B-4FD4-96CB-9A05849A30C2}"/>
              </a:ext>
            </a:extLst>
          </p:cNvPr>
          <p:cNvSpPr>
            <a:spLocks noGrp="1"/>
          </p:cNvSpPr>
          <p:nvPr>
            <p:ph type="title"/>
          </p:nvPr>
        </p:nvSpPr>
        <p:spPr/>
        <p:txBody>
          <a:bodyPr/>
          <a:lstStyle/>
          <a:p>
            <a:r>
              <a:rPr lang="en-US" altLang="zh-CN" dirty="0">
                <a:latin typeface="Algerian" panose="04020705040A02060702" pitchFamily="82" charset="0"/>
              </a:rPr>
              <a:t>User interaction</a:t>
            </a:r>
            <a:br>
              <a:rPr lang="en-US" altLang="zh-CN" dirty="0">
                <a:latin typeface="Algerian" panose="04020705040A02060702" pitchFamily="82" charset="0"/>
              </a:rPr>
            </a:br>
            <a:r>
              <a:rPr lang="en-US" altLang="zh-CN" dirty="0">
                <a:latin typeface="Algerian" panose="04020705040A02060702" pitchFamily="82" charset="0"/>
              </a:rPr>
              <a:t>visualization by demonstration</a:t>
            </a:r>
            <a:endParaRPr lang="zh-CN" altLang="en-US" dirty="0"/>
          </a:p>
        </p:txBody>
      </p:sp>
      <p:sp>
        <p:nvSpPr>
          <p:cNvPr id="3" name="内容占位符 2">
            <a:extLst>
              <a:ext uri="{FF2B5EF4-FFF2-40B4-BE49-F238E27FC236}">
                <a16:creationId xmlns:a16="http://schemas.microsoft.com/office/drawing/2014/main" id="{C1945561-F8B6-4422-9CC9-5C3D7794DC98}"/>
              </a:ext>
            </a:extLst>
          </p:cNvPr>
          <p:cNvSpPr>
            <a:spLocks noGrp="1"/>
          </p:cNvSpPr>
          <p:nvPr>
            <p:ph idx="1"/>
          </p:nvPr>
        </p:nvSpPr>
        <p:spPr>
          <a:xfrm>
            <a:off x="838200" y="1690689"/>
            <a:ext cx="10515600" cy="2538412"/>
          </a:xfrm>
        </p:spPr>
        <p:txBody>
          <a:bodyPr>
            <a:normAutofit lnSpcReduction="10000"/>
          </a:bodyPr>
          <a:lstStyle/>
          <a:p>
            <a:r>
              <a:rPr lang="en-US" altLang="zh-CN" b="1" dirty="0">
                <a:solidFill>
                  <a:schemeClr val="accent1">
                    <a:lumMod val="75000"/>
                  </a:schemeClr>
                </a:solidFill>
              </a:rPr>
              <a:t>Recommending Potential Transformations</a:t>
            </a:r>
          </a:p>
          <a:p>
            <a:pPr lvl="1"/>
            <a:r>
              <a:rPr lang="en-US" altLang="zh-CN" dirty="0">
                <a:solidFill>
                  <a:schemeClr val="accent1">
                    <a:lumMod val="75000"/>
                  </a:schemeClr>
                </a:solidFill>
              </a:rPr>
              <a:t>Visualization representation transformations</a:t>
            </a:r>
          </a:p>
          <a:p>
            <a:pPr lvl="2"/>
            <a:r>
              <a:rPr lang="en-US" altLang="zh-CN" dirty="0"/>
              <a:t>Example: recommend possible scatterplots/bar charts.</a:t>
            </a:r>
          </a:p>
          <a:p>
            <a:pPr lvl="1"/>
            <a:r>
              <a:rPr lang="en-US" altLang="zh-CN" dirty="0">
                <a:solidFill>
                  <a:schemeClr val="accent1">
                    <a:lumMod val="75000"/>
                  </a:schemeClr>
                </a:solidFill>
              </a:rPr>
              <a:t>Data mapping transformations</a:t>
            </a:r>
          </a:p>
          <a:p>
            <a:pPr lvl="1"/>
            <a:r>
              <a:rPr lang="en-US" altLang="zh-CN" dirty="0">
                <a:solidFill>
                  <a:schemeClr val="accent1">
                    <a:lumMod val="75000"/>
                  </a:schemeClr>
                </a:solidFill>
              </a:rPr>
              <a:t>Axes transformations</a:t>
            </a:r>
          </a:p>
          <a:p>
            <a:pPr lvl="2"/>
            <a:r>
              <a:rPr lang="en-US" altLang="zh-CN" dirty="0"/>
              <a:t>Example: recommend data attributes for x/y axis.</a:t>
            </a:r>
          </a:p>
          <a:p>
            <a:pPr lvl="1"/>
            <a:r>
              <a:rPr lang="en-US" altLang="zh-CN" dirty="0">
                <a:solidFill>
                  <a:schemeClr val="accent1">
                    <a:lumMod val="75000"/>
                  </a:schemeClr>
                </a:solidFill>
              </a:rPr>
              <a:t>View specification transformations</a:t>
            </a:r>
          </a:p>
        </p:txBody>
      </p:sp>
      <p:pic>
        <p:nvPicPr>
          <p:cNvPr id="4" name="图片 3">
            <a:extLst>
              <a:ext uri="{FF2B5EF4-FFF2-40B4-BE49-F238E27FC236}">
                <a16:creationId xmlns:a16="http://schemas.microsoft.com/office/drawing/2014/main" id="{CC209C12-F25C-4E18-9565-AEE6482E0998}"/>
              </a:ext>
            </a:extLst>
          </p:cNvPr>
          <p:cNvPicPr>
            <a:picLocks noChangeAspect="1"/>
          </p:cNvPicPr>
          <p:nvPr/>
        </p:nvPicPr>
        <p:blipFill rotWithShape="1">
          <a:blip r:embed="rId2"/>
          <a:srcRect l="11797" t="38472" r="16406" b="25973"/>
          <a:stretch/>
        </p:blipFill>
        <p:spPr>
          <a:xfrm>
            <a:off x="1571624" y="4229101"/>
            <a:ext cx="9437333" cy="2628899"/>
          </a:xfrm>
          <a:prstGeom prst="rect">
            <a:avLst/>
          </a:prstGeom>
        </p:spPr>
      </p:pic>
    </p:spTree>
    <p:extLst>
      <p:ext uri="{BB962C8B-B14F-4D97-AF65-F5344CB8AC3E}">
        <p14:creationId xmlns:p14="http://schemas.microsoft.com/office/powerpoint/2010/main" val="1632658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E839BC-6B10-4311-A0E6-01057B2C9CB4}"/>
              </a:ext>
            </a:extLst>
          </p:cNvPr>
          <p:cNvSpPr>
            <a:spLocks noGrp="1"/>
          </p:cNvSpPr>
          <p:nvPr>
            <p:ph type="title"/>
          </p:nvPr>
        </p:nvSpPr>
        <p:spPr>
          <a:xfrm>
            <a:off x="733425" y="365125"/>
            <a:ext cx="11372850" cy="1325563"/>
          </a:xfrm>
        </p:spPr>
        <p:txBody>
          <a:bodyPr>
            <a:normAutofit/>
          </a:bodyPr>
          <a:lstStyle/>
          <a:p>
            <a:r>
              <a:rPr lang="en-US" altLang="zh-CN" dirty="0">
                <a:latin typeface="Algerian" panose="04020705040A02060702" pitchFamily="82" charset="0"/>
              </a:rPr>
              <a:t>User interaction</a:t>
            </a:r>
            <a:br>
              <a:rPr lang="en-US" altLang="zh-CN" dirty="0">
                <a:latin typeface="Algerian" panose="04020705040A02060702" pitchFamily="82" charset="0"/>
              </a:rPr>
            </a:br>
            <a:r>
              <a:rPr lang="en-US" altLang="zh-CN" dirty="0">
                <a:latin typeface="Algerian" panose="04020705040A02060702" pitchFamily="82" charset="0"/>
              </a:rPr>
              <a:t>visualization by demonstration</a:t>
            </a:r>
            <a:endParaRPr lang="zh-CN" altLang="en-US" dirty="0">
              <a:latin typeface="Algerian" panose="04020705040A02060702" pitchFamily="82" charset="0"/>
            </a:endParaRPr>
          </a:p>
        </p:txBody>
      </p:sp>
      <p:sp>
        <p:nvSpPr>
          <p:cNvPr id="3" name="内容占位符 2">
            <a:extLst>
              <a:ext uri="{FF2B5EF4-FFF2-40B4-BE49-F238E27FC236}">
                <a16:creationId xmlns:a16="http://schemas.microsoft.com/office/drawing/2014/main" id="{CB1BF60F-7A6E-4BC4-86FB-8D24283CB1EE}"/>
              </a:ext>
            </a:extLst>
          </p:cNvPr>
          <p:cNvSpPr>
            <a:spLocks noGrp="1"/>
          </p:cNvSpPr>
          <p:nvPr>
            <p:ph idx="1"/>
          </p:nvPr>
        </p:nvSpPr>
        <p:spPr>
          <a:xfrm>
            <a:off x="838200" y="1825625"/>
            <a:ext cx="10515600" cy="4667250"/>
          </a:xfrm>
        </p:spPr>
        <p:txBody>
          <a:bodyPr>
            <a:normAutofit/>
          </a:bodyPr>
          <a:lstStyle/>
          <a:p>
            <a:r>
              <a:rPr lang="en-US" altLang="zh-CN" dirty="0"/>
              <a:t>Information visualization</a:t>
            </a:r>
          </a:p>
          <a:p>
            <a:pPr lvl="1"/>
            <a:r>
              <a:rPr lang="en-US" altLang="zh-CN" dirty="0"/>
              <a:t>Bind data values to graphical encodings to produce interactive visual representations of data.</a:t>
            </a:r>
          </a:p>
          <a:p>
            <a:pPr lvl="1"/>
            <a:r>
              <a:rPr lang="en-US" altLang="zh-CN" dirty="0"/>
              <a:t>Forster analytic discourse with the data through user interaction.</a:t>
            </a:r>
          </a:p>
          <a:p>
            <a:pPr lvl="2"/>
            <a:r>
              <a:rPr lang="en-US" altLang="zh-CN" dirty="0"/>
              <a:t>Discovery</a:t>
            </a:r>
          </a:p>
          <a:p>
            <a:pPr lvl="2"/>
            <a:r>
              <a:rPr lang="en-US" altLang="zh-CN" dirty="0"/>
              <a:t>Sensemaking</a:t>
            </a:r>
          </a:p>
          <a:p>
            <a:pPr lvl="2"/>
            <a:r>
              <a:rPr lang="en-US" altLang="zh-CN" dirty="0"/>
              <a:t>Enable specific tasks</a:t>
            </a:r>
          </a:p>
          <a:p>
            <a:r>
              <a:rPr lang="en-US" altLang="zh-CN" dirty="0"/>
              <a:t>Visualization by demonstration is an example of one of the two ways to make a better use of the space. (we have said controls take up space)</a:t>
            </a:r>
          </a:p>
          <a:p>
            <a:pPr lvl="1"/>
            <a:r>
              <a:rPr lang="en-US" altLang="zh-CN" b="1" dirty="0">
                <a:solidFill>
                  <a:schemeClr val="accent1">
                    <a:lumMod val="75000"/>
                  </a:schemeClr>
                </a:solidFill>
                <a:sym typeface="Wingdings" panose="05000000000000000000" pitchFamily="2" charset="2"/>
              </a:rPr>
              <a:t> place controls into visualization</a:t>
            </a:r>
            <a:endParaRPr lang="en-US" altLang="zh-CN" b="1" dirty="0">
              <a:solidFill>
                <a:schemeClr val="accent1">
                  <a:lumMod val="75000"/>
                </a:schemeClr>
              </a:solidFill>
            </a:endParaRPr>
          </a:p>
        </p:txBody>
      </p:sp>
    </p:spTree>
    <p:extLst>
      <p:ext uri="{BB962C8B-B14F-4D97-AF65-F5344CB8AC3E}">
        <p14:creationId xmlns:p14="http://schemas.microsoft.com/office/powerpoint/2010/main" val="525631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9160BB-5618-4864-A9DD-FA7FE142B913}"/>
              </a:ext>
            </a:extLst>
          </p:cNvPr>
          <p:cNvSpPr>
            <a:spLocks noGrp="1"/>
          </p:cNvSpPr>
          <p:nvPr>
            <p:ph type="title"/>
          </p:nvPr>
        </p:nvSpPr>
        <p:spPr/>
        <p:txBody>
          <a:bodyPr/>
          <a:lstStyle/>
          <a:p>
            <a:r>
              <a:rPr lang="en-US" altLang="zh-CN" dirty="0">
                <a:latin typeface="Algerian" panose="04020705040A02060702" pitchFamily="82" charset="0"/>
              </a:rPr>
              <a:t>User interaction</a:t>
            </a:r>
            <a:br>
              <a:rPr lang="en-US" altLang="zh-CN" dirty="0">
                <a:latin typeface="Algerian" panose="04020705040A02060702" pitchFamily="82" charset="0"/>
              </a:rPr>
            </a:br>
            <a:r>
              <a:rPr lang="en-US" altLang="zh-CN" dirty="0">
                <a:latin typeface="Algerian" panose="04020705040A02060702" pitchFamily="82" charset="0"/>
              </a:rPr>
              <a:t>key points</a:t>
            </a:r>
            <a:endParaRPr lang="zh-CN" altLang="en-US" dirty="0">
              <a:latin typeface="Algerian" panose="04020705040A02060702" pitchFamily="82" charset="0"/>
            </a:endParaRPr>
          </a:p>
        </p:txBody>
      </p:sp>
      <p:sp>
        <p:nvSpPr>
          <p:cNvPr id="3" name="内容占位符 2">
            <a:extLst>
              <a:ext uri="{FF2B5EF4-FFF2-40B4-BE49-F238E27FC236}">
                <a16:creationId xmlns:a16="http://schemas.microsoft.com/office/drawing/2014/main" id="{080A44F0-DE49-4992-8D8F-DCCB6A90758C}"/>
              </a:ext>
            </a:extLst>
          </p:cNvPr>
          <p:cNvSpPr>
            <a:spLocks noGrp="1"/>
          </p:cNvSpPr>
          <p:nvPr>
            <p:ph idx="1"/>
          </p:nvPr>
        </p:nvSpPr>
        <p:spPr/>
        <p:txBody>
          <a:bodyPr/>
          <a:lstStyle/>
          <a:p>
            <a:r>
              <a:rPr lang="en-US" altLang="zh-CN" dirty="0"/>
              <a:t>Interaction facilitates a dialog between the user and the visualization system.</a:t>
            </a:r>
          </a:p>
          <a:p>
            <a:r>
              <a:rPr lang="en-US" altLang="zh-CN" dirty="0"/>
              <a:t>Multiple views amplify importance of interaction.</a:t>
            </a:r>
          </a:p>
          <a:p>
            <a:pPr lvl="1"/>
            <a:r>
              <a:rPr lang="en-US" altLang="zh-CN" dirty="0"/>
              <a:t>Connect multiple views using brushing &amp; linking.</a:t>
            </a:r>
          </a:p>
          <a:p>
            <a:r>
              <a:rPr lang="en-US" altLang="zh-CN" dirty="0"/>
              <a:t>Interaction often helps when you just cannot show everything you want at one time.</a:t>
            </a:r>
            <a:endParaRPr lang="zh-CN" altLang="en-US" dirty="0"/>
          </a:p>
        </p:txBody>
      </p:sp>
    </p:spTree>
    <p:extLst>
      <p:ext uri="{BB962C8B-B14F-4D97-AF65-F5344CB8AC3E}">
        <p14:creationId xmlns:p14="http://schemas.microsoft.com/office/powerpoint/2010/main" val="2938531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A061A0-4EF6-49B6-B9F4-3B3F3E8697D7}"/>
              </a:ext>
            </a:extLst>
          </p:cNvPr>
          <p:cNvSpPr>
            <a:spLocks noGrp="1"/>
          </p:cNvSpPr>
          <p:nvPr>
            <p:ph type="title"/>
          </p:nvPr>
        </p:nvSpPr>
        <p:spPr/>
        <p:txBody>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a:latin typeface="Algerian" panose="04020705040A02060702" pitchFamily="82" charset="0"/>
              </a:rPr>
              <a:t>Tasks &amp; Goals</a:t>
            </a:r>
            <a:endParaRPr lang="zh-CN" altLang="en-US" dirty="0">
              <a:latin typeface="Algerian" panose="04020705040A02060702" pitchFamily="82" charset="0"/>
            </a:endParaRPr>
          </a:p>
        </p:txBody>
      </p:sp>
      <p:sp>
        <p:nvSpPr>
          <p:cNvPr id="3" name="内容占位符 2">
            <a:extLst>
              <a:ext uri="{FF2B5EF4-FFF2-40B4-BE49-F238E27FC236}">
                <a16:creationId xmlns:a16="http://schemas.microsoft.com/office/drawing/2014/main" id="{68DB72D6-1B80-43EA-9A20-5DB1B6A1818D}"/>
              </a:ext>
            </a:extLst>
          </p:cNvPr>
          <p:cNvSpPr>
            <a:spLocks noGrp="1"/>
          </p:cNvSpPr>
          <p:nvPr>
            <p:ph idx="1"/>
          </p:nvPr>
        </p:nvSpPr>
        <p:spPr/>
        <p:txBody>
          <a:bodyPr/>
          <a:lstStyle/>
          <a:p>
            <a:r>
              <a:rPr lang="en-US" altLang="zh-CN" b="1" dirty="0">
                <a:solidFill>
                  <a:schemeClr val="accent1">
                    <a:lumMod val="75000"/>
                  </a:schemeClr>
                </a:solidFill>
              </a:rPr>
              <a:t>What kinds of analysis questions might a person ask about text &amp; documents?</a:t>
            </a:r>
          </a:p>
          <a:p>
            <a:pPr lvl="1"/>
            <a:r>
              <a:rPr lang="en-US" altLang="zh-CN" dirty="0">
                <a:solidFill>
                  <a:schemeClr val="accent1">
                    <a:lumMod val="75000"/>
                  </a:schemeClr>
                </a:solidFill>
              </a:rPr>
              <a:t>Which documents contain text on topic XYZ?</a:t>
            </a:r>
          </a:p>
          <a:p>
            <a:pPr lvl="1"/>
            <a:r>
              <a:rPr lang="en-US" altLang="zh-CN" dirty="0">
                <a:solidFill>
                  <a:schemeClr val="accent1">
                    <a:lumMod val="75000"/>
                  </a:schemeClr>
                </a:solidFill>
              </a:rPr>
              <a:t>Are there any other documents that are similar to this one?</a:t>
            </a:r>
          </a:p>
          <a:p>
            <a:pPr lvl="1"/>
            <a:r>
              <a:rPr lang="en-US" altLang="zh-CN" dirty="0">
                <a:solidFill>
                  <a:schemeClr val="accent1">
                    <a:lumMod val="75000"/>
                  </a:schemeClr>
                </a:solidFill>
              </a:rPr>
              <a:t>What are main themes and ideas in a document of a document collection?</a:t>
            </a:r>
          </a:p>
          <a:p>
            <a:pPr lvl="1"/>
            <a:r>
              <a:rPr lang="en-US" altLang="zh-CN" dirty="0">
                <a:solidFill>
                  <a:schemeClr val="accent1">
                    <a:lumMod val="75000"/>
                  </a:schemeClr>
                </a:solidFill>
              </a:rPr>
              <a:t>Which documents have an angry tone?</a:t>
            </a:r>
          </a:p>
          <a:p>
            <a:pPr lvl="1"/>
            <a:r>
              <a:rPr lang="en-US" altLang="zh-CN" dirty="0">
                <a:solidFill>
                  <a:schemeClr val="accent1">
                    <a:lumMod val="75000"/>
                  </a:schemeClr>
                </a:solidFill>
              </a:rPr>
              <a:t>How are certain words to themes distributed through a document?</a:t>
            </a:r>
          </a:p>
          <a:p>
            <a:pPr lvl="1"/>
            <a:r>
              <a:rPr lang="en-US" altLang="zh-CN" dirty="0">
                <a:solidFill>
                  <a:schemeClr val="accent1">
                    <a:lumMod val="75000"/>
                  </a:schemeClr>
                </a:solidFill>
              </a:rPr>
              <a:t>Understand the history of changes in a document</a:t>
            </a:r>
            <a:endParaRPr lang="zh-CN" altLang="en-US" dirty="0">
              <a:solidFill>
                <a:schemeClr val="accent1">
                  <a:lumMod val="75000"/>
                </a:schemeClr>
              </a:solidFill>
            </a:endParaRPr>
          </a:p>
        </p:txBody>
      </p:sp>
    </p:spTree>
    <p:extLst>
      <p:ext uri="{BB962C8B-B14F-4D97-AF65-F5344CB8AC3E}">
        <p14:creationId xmlns:p14="http://schemas.microsoft.com/office/powerpoint/2010/main" val="646255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D90F72-59A3-435B-B064-2F733D232A16}"/>
              </a:ext>
            </a:extLst>
          </p:cNvPr>
          <p:cNvSpPr>
            <a:spLocks noGrp="1"/>
          </p:cNvSpPr>
          <p:nvPr>
            <p:ph type="title"/>
          </p:nvPr>
        </p:nvSpPr>
        <p:spPr/>
        <p:txBody>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a:latin typeface="Algerian" panose="04020705040A02060702" pitchFamily="82" charset="0"/>
              </a:rPr>
              <a:t>Challenge</a:t>
            </a:r>
            <a:endParaRPr lang="zh-CN" altLang="en-US" dirty="0"/>
          </a:p>
        </p:txBody>
      </p:sp>
      <p:sp>
        <p:nvSpPr>
          <p:cNvPr id="3" name="内容占位符 2">
            <a:extLst>
              <a:ext uri="{FF2B5EF4-FFF2-40B4-BE49-F238E27FC236}">
                <a16:creationId xmlns:a16="http://schemas.microsoft.com/office/drawing/2014/main" id="{E6BEF1C0-D511-4B9A-BDFF-6EBCF103E36E}"/>
              </a:ext>
            </a:extLst>
          </p:cNvPr>
          <p:cNvSpPr>
            <a:spLocks noGrp="1"/>
          </p:cNvSpPr>
          <p:nvPr>
            <p:ph idx="1"/>
          </p:nvPr>
        </p:nvSpPr>
        <p:spPr>
          <a:xfrm>
            <a:off x="838199" y="1825625"/>
            <a:ext cx="10906125" cy="4351338"/>
          </a:xfrm>
        </p:spPr>
        <p:txBody>
          <a:bodyPr/>
          <a:lstStyle/>
          <a:p>
            <a:r>
              <a:rPr lang="en-US" altLang="zh-CN" b="1" dirty="0">
                <a:solidFill>
                  <a:schemeClr val="accent1">
                    <a:lumMod val="75000"/>
                  </a:schemeClr>
                </a:solidFill>
              </a:rPr>
              <a:t>Text is nominal data</a:t>
            </a:r>
          </a:p>
          <a:p>
            <a:pPr lvl="1"/>
            <a:r>
              <a:rPr lang="en-US" altLang="zh-CN" dirty="0"/>
              <a:t>Does not seem to map to geometric/graphical presentation as easily as ordinal and quantitative data.</a:t>
            </a:r>
          </a:p>
          <a:p>
            <a:pPr lvl="1"/>
            <a:r>
              <a:rPr lang="en-US" altLang="zh-CN" dirty="0"/>
              <a:t>No natural “order” or “rank” of documents or words.</a:t>
            </a:r>
          </a:p>
          <a:p>
            <a:r>
              <a:rPr lang="en-US" altLang="zh-CN" b="1" dirty="0">
                <a:solidFill>
                  <a:schemeClr val="accent1">
                    <a:lumMod val="75000"/>
                  </a:schemeClr>
                </a:solidFill>
              </a:rPr>
              <a:t>The “Raw data </a:t>
            </a:r>
            <a:r>
              <a:rPr lang="en-US" altLang="zh-CN" b="1" dirty="0">
                <a:solidFill>
                  <a:schemeClr val="accent1">
                    <a:lumMod val="75000"/>
                  </a:schemeClr>
                </a:solidFill>
                <a:sym typeface="Wingdings" panose="05000000000000000000" pitchFamily="2" charset="2"/>
              </a:rPr>
              <a:t> Data Table” mapping </a:t>
            </a:r>
            <a:r>
              <a:rPr lang="en-US" altLang="zh-CN" dirty="0">
                <a:sym typeface="Wingdings" panose="05000000000000000000" pitchFamily="2" charset="2"/>
              </a:rPr>
              <a:t>becomes more important</a:t>
            </a:r>
          </a:p>
          <a:p>
            <a:r>
              <a:rPr lang="en-US" altLang="zh-CN" dirty="0"/>
              <a:t>Representing text as </a:t>
            </a:r>
            <a:r>
              <a:rPr lang="en-US" altLang="zh-CN" b="1" dirty="0" err="1">
                <a:solidFill>
                  <a:schemeClr val="accent1">
                    <a:lumMod val="75000"/>
                  </a:schemeClr>
                </a:solidFill>
              </a:rPr>
              <a:t>hypervariate</a:t>
            </a:r>
            <a:r>
              <a:rPr lang="en-US" altLang="zh-CN" b="1" dirty="0">
                <a:solidFill>
                  <a:schemeClr val="accent1">
                    <a:lumMod val="75000"/>
                  </a:schemeClr>
                </a:solidFill>
              </a:rPr>
              <a:t> data</a:t>
            </a:r>
          </a:p>
          <a:p>
            <a:pPr lvl="1"/>
            <a:r>
              <a:rPr lang="en-US" altLang="zh-CN" dirty="0"/>
              <a:t>Unstructured text </a:t>
            </a:r>
            <a:r>
              <a:rPr lang="en-US" altLang="zh-CN" dirty="0">
                <a:sym typeface="Wingdings" panose="05000000000000000000" pitchFamily="2" charset="2"/>
              </a:rPr>
              <a:t> extract entities  high dimensional data  dimension reduction model  choice of visual encodings.</a:t>
            </a:r>
            <a:endParaRPr lang="zh-CN" altLang="en-US" dirty="0"/>
          </a:p>
        </p:txBody>
      </p:sp>
    </p:spTree>
    <p:extLst>
      <p:ext uri="{BB962C8B-B14F-4D97-AF65-F5344CB8AC3E}">
        <p14:creationId xmlns:p14="http://schemas.microsoft.com/office/powerpoint/2010/main" val="2723612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406DF-AE95-453A-B952-1378D457A112}"/>
              </a:ext>
            </a:extLst>
          </p:cNvPr>
          <p:cNvSpPr>
            <a:spLocks noGrp="1"/>
          </p:cNvSpPr>
          <p:nvPr>
            <p:ph type="title"/>
          </p:nvPr>
        </p:nvSpPr>
        <p:spPr>
          <a:xfrm>
            <a:off x="838200" y="161926"/>
            <a:ext cx="11182350" cy="1524000"/>
          </a:xfrm>
        </p:spPr>
        <p:txBody>
          <a:bodyPr>
            <a:normAutofit/>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a:latin typeface="Algerian" panose="04020705040A02060702" pitchFamily="82" charset="0"/>
              </a:rPr>
              <a:t>Define basic data terminology</a:t>
            </a:r>
            <a:endParaRPr lang="zh-CN" altLang="en-US" dirty="0"/>
          </a:p>
        </p:txBody>
      </p:sp>
      <p:sp>
        <p:nvSpPr>
          <p:cNvPr id="3" name="内容占位符 2">
            <a:extLst>
              <a:ext uri="{FF2B5EF4-FFF2-40B4-BE49-F238E27FC236}">
                <a16:creationId xmlns:a16="http://schemas.microsoft.com/office/drawing/2014/main" id="{A6462AC5-0430-43AB-BA9F-A4A857C20EC2}"/>
              </a:ext>
            </a:extLst>
          </p:cNvPr>
          <p:cNvSpPr>
            <a:spLocks noGrp="1"/>
          </p:cNvSpPr>
          <p:nvPr>
            <p:ph idx="1"/>
          </p:nvPr>
        </p:nvSpPr>
        <p:spPr>
          <a:xfrm>
            <a:off x="609600" y="1825625"/>
            <a:ext cx="11487150" cy="4351338"/>
          </a:xfrm>
        </p:spPr>
        <p:txBody>
          <a:bodyPr/>
          <a:lstStyle/>
          <a:p>
            <a:r>
              <a:rPr lang="en-US" altLang="zh-CN" dirty="0"/>
              <a:t>Data items</a:t>
            </a:r>
          </a:p>
          <a:p>
            <a:pPr lvl="1"/>
            <a:r>
              <a:rPr lang="en-US" altLang="zh-CN" dirty="0"/>
              <a:t>A single document</a:t>
            </a:r>
          </a:p>
          <a:p>
            <a:pPr lvl="1"/>
            <a:r>
              <a:rPr lang="en-US" altLang="zh-CN" dirty="0"/>
              <a:t>Rows in the data table</a:t>
            </a:r>
          </a:p>
          <a:p>
            <a:r>
              <a:rPr lang="en-US" altLang="zh-CN" dirty="0"/>
              <a:t>Data</a:t>
            </a:r>
            <a:r>
              <a:rPr lang="zh-CN" altLang="en-US" dirty="0"/>
              <a:t> </a:t>
            </a:r>
            <a:r>
              <a:rPr lang="en-US" altLang="zh-CN" dirty="0"/>
              <a:t>attributes</a:t>
            </a:r>
          </a:p>
          <a:p>
            <a:pPr lvl="1"/>
            <a:r>
              <a:rPr lang="en-US" altLang="zh-CN" dirty="0"/>
              <a:t>Words that are extracted from entire dataset (</a:t>
            </a:r>
            <a:r>
              <a:rPr lang="zh-CN" altLang="en-US" dirty="0"/>
              <a:t>词典集</a:t>
            </a:r>
            <a:r>
              <a:rPr lang="en-US" altLang="zh-CN" dirty="0"/>
              <a:t>)</a:t>
            </a:r>
          </a:p>
          <a:p>
            <a:pPr lvl="1"/>
            <a:r>
              <a:rPr lang="en-US" altLang="zh-CN" dirty="0"/>
              <a:t>Attributes are words or specific terms/entities</a:t>
            </a:r>
          </a:p>
          <a:p>
            <a:pPr lvl="1"/>
            <a:r>
              <a:rPr lang="en-US" altLang="zh-CN" dirty="0"/>
              <a:t>Columns in the data table</a:t>
            </a:r>
          </a:p>
          <a:p>
            <a:r>
              <a:rPr lang="en-US" altLang="zh-CN" dirty="0"/>
              <a:t>Often creates very sparse data table</a:t>
            </a:r>
          </a:p>
          <a:p>
            <a:pPr lvl="1"/>
            <a:r>
              <a:rPr lang="en-US" altLang="zh-CN" dirty="0"/>
              <a:t>Not every document contains every word in the vocabulary for the entire dataset.</a:t>
            </a:r>
          </a:p>
          <a:p>
            <a:pPr lvl="1"/>
            <a:r>
              <a:rPr lang="en-US" altLang="zh-CN" dirty="0"/>
              <a:t>A set of documents creates a very large set or words.</a:t>
            </a:r>
          </a:p>
        </p:txBody>
      </p:sp>
    </p:spTree>
    <p:extLst>
      <p:ext uri="{BB962C8B-B14F-4D97-AF65-F5344CB8AC3E}">
        <p14:creationId xmlns:p14="http://schemas.microsoft.com/office/powerpoint/2010/main" val="385733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B6B098-EC7C-4B4A-AF05-304906BD7C86}"/>
              </a:ext>
            </a:extLst>
          </p:cNvPr>
          <p:cNvSpPr>
            <a:spLocks noGrp="1"/>
          </p:cNvSpPr>
          <p:nvPr>
            <p:ph type="title"/>
          </p:nvPr>
        </p:nvSpPr>
        <p:spPr/>
        <p:txBody>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a:latin typeface="Algerian" panose="04020705040A02060702" pitchFamily="82" charset="0"/>
              </a:rPr>
              <a:t>information retrieval for text</a:t>
            </a:r>
            <a:endParaRPr lang="zh-CN" altLang="en-US" dirty="0"/>
          </a:p>
        </p:txBody>
      </p:sp>
      <p:sp>
        <p:nvSpPr>
          <p:cNvPr id="3" name="内容占位符 2">
            <a:extLst>
              <a:ext uri="{FF2B5EF4-FFF2-40B4-BE49-F238E27FC236}">
                <a16:creationId xmlns:a16="http://schemas.microsoft.com/office/drawing/2014/main" id="{080B0195-224A-4225-B732-ACCB32A5BE55}"/>
              </a:ext>
            </a:extLst>
          </p:cNvPr>
          <p:cNvSpPr>
            <a:spLocks noGrp="1"/>
          </p:cNvSpPr>
          <p:nvPr>
            <p:ph idx="1"/>
          </p:nvPr>
        </p:nvSpPr>
        <p:spPr/>
        <p:txBody>
          <a:bodyPr/>
          <a:lstStyle/>
          <a:p>
            <a:r>
              <a:rPr lang="en-US" altLang="zh-CN" b="1" dirty="0">
                <a:solidFill>
                  <a:schemeClr val="accent1">
                    <a:lumMod val="75000"/>
                  </a:schemeClr>
                </a:solidFill>
              </a:rPr>
              <a:t>Can </a:t>
            </a:r>
            <a:r>
              <a:rPr lang="en-US" altLang="zh-CN" b="1" dirty="0" err="1">
                <a:solidFill>
                  <a:schemeClr val="accent1">
                    <a:lumMod val="75000"/>
                  </a:schemeClr>
                </a:solidFill>
              </a:rPr>
              <a:t>InfoVis</a:t>
            </a:r>
            <a:r>
              <a:rPr lang="en-US" altLang="zh-CN" b="1" dirty="0">
                <a:solidFill>
                  <a:schemeClr val="accent1">
                    <a:lumMod val="75000"/>
                  </a:schemeClr>
                </a:solidFill>
              </a:rPr>
              <a:t> help text IR?  Yes!</a:t>
            </a:r>
            <a:endParaRPr lang="zh-CN" altLang="en-US" b="1" dirty="0">
              <a:solidFill>
                <a:schemeClr val="accent1">
                  <a:lumMod val="75000"/>
                </a:schemeClr>
              </a:solidFill>
            </a:endParaRPr>
          </a:p>
        </p:txBody>
      </p:sp>
    </p:spTree>
    <p:extLst>
      <p:ext uri="{BB962C8B-B14F-4D97-AF65-F5344CB8AC3E}">
        <p14:creationId xmlns:p14="http://schemas.microsoft.com/office/powerpoint/2010/main" val="1677133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2BBDA8-3AE6-4F4B-BA93-3987BC489250}"/>
              </a:ext>
            </a:extLst>
          </p:cNvPr>
          <p:cNvSpPr>
            <a:spLocks noGrp="1"/>
          </p:cNvSpPr>
          <p:nvPr>
            <p:ph type="title"/>
          </p:nvPr>
        </p:nvSpPr>
        <p:spPr/>
        <p:txBody>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err="1">
                <a:latin typeface="Algerian" panose="04020705040A02060702" pitchFamily="82" charset="0"/>
              </a:rPr>
              <a:t>text</a:t>
            </a:r>
            <a:r>
              <a:rPr lang="en-US" altLang="zh-CN" dirty="0">
                <a:latin typeface="Algerian" panose="04020705040A02060702" pitchFamily="82" charset="0"/>
              </a:rPr>
              <a:t> searches</a:t>
            </a:r>
            <a:endParaRPr lang="zh-CN" altLang="en-US" dirty="0"/>
          </a:p>
        </p:txBody>
      </p:sp>
      <p:sp>
        <p:nvSpPr>
          <p:cNvPr id="3" name="内容占位符 2">
            <a:extLst>
              <a:ext uri="{FF2B5EF4-FFF2-40B4-BE49-F238E27FC236}">
                <a16:creationId xmlns:a16="http://schemas.microsoft.com/office/drawing/2014/main" id="{DB757724-0B92-446B-961E-AF5C2D41D9A5}"/>
              </a:ext>
            </a:extLst>
          </p:cNvPr>
          <p:cNvSpPr>
            <a:spLocks noGrp="1"/>
          </p:cNvSpPr>
          <p:nvPr>
            <p:ph idx="1"/>
          </p:nvPr>
        </p:nvSpPr>
        <p:spPr/>
        <p:txBody>
          <a:bodyPr/>
          <a:lstStyle/>
          <a:p>
            <a:r>
              <a:rPr lang="en-US" altLang="zh-CN" dirty="0"/>
              <a:t>Hearst </a:t>
            </a:r>
            <a:r>
              <a:rPr lang="en-US" altLang="zh-CN" b="1" dirty="0">
                <a:solidFill>
                  <a:schemeClr val="accent1">
                    <a:lumMod val="75000"/>
                  </a:schemeClr>
                </a:solidFill>
              </a:rPr>
              <a:t>issues with text searching</a:t>
            </a:r>
          </a:p>
          <a:p>
            <a:pPr lvl="1"/>
            <a:r>
              <a:rPr lang="en-US" altLang="zh-CN" dirty="0">
                <a:solidFill>
                  <a:schemeClr val="accent1">
                    <a:lumMod val="75000"/>
                  </a:schemeClr>
                </a:solidFill>
              </a:rPr>
              <a:t>Query responses do not include</a:t>
            </a:r>
          </a:p>
          <a:p>
            <a:pPr lvl="2"/>
            <a:r>
              <a:rPr lang="en-US" altLang="zh-CN" dirty="0"/>
              <a:t>How strong the match is</a:t>
            </a:r>
          </a:p>
          <a:p>
            <a:pPr lvl="2"/>
            <a:r>
              <a:rPr lang="en-US" altLang="zh-CN" dirty="0"/>
              <a:t>How frequent each term is</a:t>
            </a:r>
          </a:p>
          <a:p>
            <a:pPr lvl="2"/>
            <a:r>
              <a:rPr lang="en-US" altLang="zh-CN" dirty="0"/>
              <a:t>How each term is distributed in the document</a:t>
            </a:r>
          </a:p>
          <a:p>
            <a:pPr lvl="2"/>
            <a:r>
              <a:rPr lang="en-US" altLang="zh-CN" dirty="0"/>
              <a:t>Overlap between terms</a:t>
            </a:r>
          </a:p>
          <a:p>
            <a:pPr lvl="2"/>
            <a:r>
              <a:rPr lang="en-US" altLang="zh-CN" dirty="0"/>
              <a:t>Length of document</a:t>
            </a:r>
          </a:p>
          <a:p>
            <a:pPr lvl="1"/>
            <a:r>
              <a:rPr lang="en-US" altLang="zh-CN" dirty="0">
                <a:solidFill>
                  <a:schemeClr val="accent1">
                    <a:lumMod val="75000"/>
                  </a:schemeClr>
                </a:solidFill>
              </a:rPr>
              <a:t>Document ranking is opaque</a:t>
            </a:r>
          </a:p>
          <a:p>
            <a:pPr lvl="1"/>
            <a:r>
              <a:rPr lang="en-US" altLang="zh-CN" dirty="0">
                <a:solidFill>
                  <a:schemeClr val="accent1">
                    <a:lumMod val="75000"/>
                  </a:schemeClr>
                </a:solidFill>
              </a:rPr>
              <a:t>Inability to compare between results</a:t>
            </a:r>
          </a:p>
          <a:p>
            <a:pPr lvl="1"/>
            <a:r>
              <a:rPr lang="en-US" altLang="zh-CN" dirty="0">
                <a:solidFill>
                  <a:schemeClr val="accent1">
                    <a:lumMod val="75000"/>
                  </a:schemeClr>
                </a:solidFill>
              </a:rPr>
              <a:t>Input limits term relationships</a:t>
            </a:r>
            <a:endParaRPr lang="zh-CN" altLang="en-US" dirty="0">
              <a:solidFill>
                <a:schemeClr val="accent1">
                  <a:lumMod val="75000"/>
                </a:schemeClr>
              </a:solidFill>
            </a:endParaRPr>
          </a:p>
        </p:txBody>
      </p:sp>
    </p:spTree>
    <p:extLst>
      <p:ext uri="{BB962C8B-B14F-4D97-AF65-F5344CB8AC3E}">
        <p14:creationId xmlns:p14="http://schemas.microsoft.com/office/powerpoint/2010/main" val="1168057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4.googleusercontent.com/jfZc_TOxfWNzHE9wbFahQup1WkAKhwiOn7VNeSZOP-cqHva_WJ7AojpcP62ZSBUyTuKWTij2ETa_lPa_Fp1mTC9nNp7FmqCsFhapvfaOh_V8z5Y6xwTi69qib1_CbUsSOFDlZ2jb">
            <a:extLst>
              <a:ext uri="{FF2B5EF4-FFF2-40B4-BE49-F238E27FC236}">
                <a16:creationId xmlns:a16="http://schemas.microsoft.com/office/drawing/2014/main" id="{3E400FAD-240E-4478-A0F3-6FF4931F8E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8" t="8305" r="4352"/>
          <a:stretch/>
        </p:blipFill>
        <p:spPr bwMode="auto">
          <a:xfrm>
            <a:off x="6093017" y="186129"/>
            <a:ext cx="5708458" cy="229037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86F3C090-337F-411E-90E3-CB27B8460967}"/>
              </a:ext>
            </a:extLst>
          </p:cNvPr>
          <p:cNvSpPr>
            <a:spLocks noGrp="1"/>
          </p:cNvSpPr>
          <p:nvPr>
            <p:ph type="title"/>
          </p:nvPr>
        </p:nvSpPr>
        <p:spPr/>
        <p:txBody>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err="1">
                <a:latin typeface="Algerian" panose="04020705040A02060702" pitchFamily="82" charset="0"/>
              </a:rPr>
              <a:t>text</a:t>
            </a:r>
            <a:r>
              <a:rPr lang="en-US" altLang="zh-CN" dirty="0">
                <a:latin typeface="Algerian" panose="04020705040A02060702" pitchFamily="82" charset="0"/>
              </a:rPr>
              <a:t> searches</a:t>
            </a:r>
            <a:endParaRPr lang="zh-CN" altLang="en-US" dirty="0"/>
          </a:p>
        </p:txBody>
      </p:sp>
      <p:sp>
        <p:nvSpPr>
          <p:cNvPr id="3" name="内容占位符 2">
            <a:extLst>
              <a:ext uri="{FF2B5EF4-FFF2-40B4-BE49-F238E27FC236}">
                <a16:creationId xmlns:a16="http://schemas.microsoft.com/office/drawing/2014/main" id="{467D5C58-BFAE-40A9-B65B-98A2FADED6A1}"/>
              </a:ext>
            </a:extLst>
          </p:cNvPr>
          <p:cNvSpPr>
            <a:spLocks noGrp="1"/>
          </p:cNvSpPr>
          <p:nvPr>
            <p:ph idx="1"/>
          </p:nvPr>
        </p:nvSpPr>
        <p:spPr>
          <a:xfrm>
            <a:off x="600814" y="1895475"/>
            <a:ext cx="7000136" cy="5000625"/>
          </a:xfrm>
        </p:spPr>
        <p:txBody>
          <a:bodyPr>
            <a:normAutofit lnSpcReduction="10000"/>
          </a:bodyPr>
          <a:lstStyle/>
          <a:p>
            <a:r>
              <a:rPr lang="en-US" altLang="zh-CN" dirty="0" err="1"/>
              <a:t>TileBars</a:t>
            </a:r>
            <a:endParaRPr lang="en-US" altLang="zh-CN" dirty="0"/>
          </a:p>
          <a:p>
            <a:pPr lvl="1"/>
            <a:r>
              <a:rPr lang="en-US" altLang="zh-CN" dirty="0"/>
              <a:t>Graphical representation of term distribution and </a:t>
            </a:r>
            <a:r>
              <a:rPr lang="en-US" altLang="zh-CN" b="1" dirty="0">
                <a:solidFill>
                  <a:schemeClr val="accent1">
                    <a:lumMod val="75000"/>
                  </a:schemeClr>
                </a:solidFill>
              </a:rPr>
              <a:t>overlap</a:t>
            </a:r>
          </a:p>
          <a:p>
            <a:pPr lvl="1"/>
            <a:r>
              <a:rPr lang="en-US" altLang="zh-CN" dirty="0"/>
              <a:t>Indicates relative </a:t>
            </a:r>
            <a:r>
              <a:rPr lang="en-US" altLang="zh-CN" b="1" dirty="0">
                <a:solidFill>
                  <a:schemeClr val="accent1">
                    <a:lumMod val="75000"/>
                  </a:schemeClr>
                </a:solidFill>
              </a:rPr>
              <a:t>document length</a:t>
            </a:r>
          </a:p>
          <a:p>
            <a:pPr lvl="1"/>
            <a:r>
              <a:rPr lang="en-US" altLang="zh-CN" b="1" dirty="0">
                <a:solidFill>
                  <a:schemeClr val="accent1">
                    <a:lumMod val="75000"/>
                  </a:schemeClr>
                </a:solidFill>
              </a:rPr>
              <a:t>Frequency of term </a:t>
            </a:r>
            <a:r>
              <a:rPr lang="en-US" altLang="zh-CN" dirty="0"/>
              <a:t>sets in document</a:t>
            </a:r>
          </a:p>
          <a:p>
            <a:pPr lvl="1"/>
            <a:r>
              <a:rPr lang="en-US" altLang="zh-CN" b="1" dirty="0">
                <a:solidFill>
                  <a:schemeClr val="accent1">
                    <a:lumMod val="75000"/>
                  </a:schemeClr>
                </a:solidFill>
              </a:rPr>
              <a:t>Distribution of term</a:t>
            </a:r>
            <a:r>
              <a:rPr lang="en-US" altLang="zh-CN" dirty="0"/>
              <a:t> sets with respect to length of the document and each other.</a:t>
            </a:r>
          </a:p>
          <a:p>
            <a:pPr lvl="1"/>
            <a:r>
              <a:rPr lang="en-US" altLang="zh-CN" dirty="0"/>
              <a:t>Issues</a:t>
            </a:r>
          </a:p>
          <a:p>
            <a:pPr lvl="2"/>
            <a:r>
              <a:rPr lang="en-US" altLang="zh-CN" dirty="0"/>
              <a:t>Horizontal alignment doesn’t match mental model of length documents: documents don’t really get “wider” (horizontal), they get “longer” (vertical).</a:t>
            </a:r>
          </a:p>
          <a:p>
            <a:pPr lvl="2"/>
            <a:r>
              <a:rPr lang="en-US" altLang="zh-CN" dirty="0"/>
              <a:t>May not be the best solution for web searches. (It doesn't account for non-text forms of media that are available on the internet, like images or apps. Each tile represents a block of text, its unclear how </a:t>
            </a:r>
            <a:r>
              <a:rPr lang="en-US" altLang="zh-CN" dirty="0" err="1"/>
              <a:t>TileBars</a:t>
            </a:r>
            <a:r>
              <a:rPr lang="en-US" altLang="zh-CN" dirty="0"/>
              <a:t> would scale to handle those types of data</a:t>
            </a:r>
            <a:endParaRPr lang="zh-CN" altLang="en-US" dirty="0"/>
          </a:p>
        </p:txBody>
      </p:sp>
      <p:pic>
        <p:nvPicPr>
          <p:cNvPr id="4" name="图片 3">
            <a:extLst>
              <a:ext uri="{FF2B5EF4-FFF2-40B4-BE49-F238E27FC236}">
                <a16:creationId xmlns:a16="http://schemas.microsoft.com/office/drawing/2014/main" id="{CDD26227-1F93-41C2-AC24-F8578056A66C}"/>
              </a:ext>
            </a:extLst>
          </p:cNvPr>
          <p:cNvPicPr>
            <a:picLocks noChangeAspect="1"/>
          </p:cNvPicPr>
          <p:nvPr/>
        </p:nvPicPr>
        <p:blipFill>
          <a:blip r:embed="rId3"/>
          <a:stretch>
            <a:fillRect/>
          </a:stretch>
        </p:blipFill>
        <p:spPr>
          <a:xfrm>
            <a:off x="7600950" y="2697357"/>
            <a:ext cx="4200525" cy="3939785"/>
          </a:xfrm>
          <a:prstGeom prst="rect">
            <a:avLst/>
          </a:prstGeom>
        </p:spPr>
      </p:pic>
    </p:spTree>
    <p:extLst>
      <p:ext uri="{BB962C8B-B14F-4D97-AF65-F5344CB8AC3E}">
        <p14:creationId xmlns:p14="http://schemas.microsoft.com/office/powerpoint/2010/main" val="2062347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C9B810-51DA-46D4-931A-E47316E8CEC6}"/>
              </a:ext>
            </a:extLst>
          </p:cNvPr>
          <p:cNvSpPr>
            <a:spLocks noGrp="1"/>
          </p:cNvSpPr>
          <p:nvPr>
            <p:ph type="title"/>
          </p:nvPr>
        </p:nvSpPr>
        <p:spPr/>
        <p:txBody>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err="1">
                <a:latin typeface="Algerian" panose="04020705040A02060702" pitchFamily="82" charset="0"/>
              </a:rPr>
              <a:t>text</a:t>
            </a:r>
            <a:r>
              <a:rPr lang="en-US" altLang="zh-CN" dirty="0">
                <a:latin typeface="Algerian" panose="04020705040A02060702" pitchFamily="82" charset="0"/>
              </a:rPr>
              <a:t> searches</a:t>
            </a:r>
            <a:endParaRPr lang="zh-CN" altLang="en-US" dirty="0"/>
          </a:p>
        </p:txBody>
      </p:sp>
      <p:pic>
        <p:nvPicPr>
          <p:cNvPr id="4" name="图片 3">
            <a:extLst>
              <a:ext uri="{FF2B5EF4-FFF2-40B4-BE49-F238E27FC236}">
                <a16:creationId xmlns:a16="http://schemas.microsoft.com/office/drawing/2014/main" id="{C3490840-64E1-495A-8201-88B4F85368D1}"/>
              </a:ext>
            </a:extLst>
          </p:cNvPr>
          <p:cNvPicPr>
            <a:picLocks noChangeAspect="1"/>
          </p:cNvPicPr>
          <p:nvPr/>
        </p:nvPicPr>
        <p:blipFill rotWithShape="1">
          <a:blip r:embed="rId2">
            <a:lum bright="20000"/>
          </a:blip>
          <a:srcRect l="3216" r="3195"/>
          <a:stretch/>
        </p:blipFill>
        <p:spPr>
          <a:xfrm>
            <a:off x="7157562" y="654396"/>
            <a:ext cx="4714875" cy="1600748"/>
          </a:xfrm>
          <a:prstGeom prst="rect">
            <a:avLst/>
          </a:prstGeom>
        </p:spPr>
      </p:pic>
      <p:pic>
        <p:nvPicPr>
          <p:cNvPr id="5" name="图片 4">
            <a:extLst>
              <a:ext uri="{FF2B5EF4-FFF2-40B4-BE49-F238E27FC236}">
                <a16:creationId xmlns:a16="http://schemas.microsoft.com/office/drawing/2014/main" id="{602E5CDA-5254-46E2-B4D6-09C0C5570946}"/>
              </a:ext>
            </a:extLst>
          </p:cNvPr>
          <p:cNvPicPr>
            <a:picLocks noChangeAspect="1"/>
          </p:cNvPicPr>
          <p:nvPr/>
        </p:nvPicPr>
        <p:blipFill rotWithShape="1">
          <a:blip r:embed="rId3">
            <a:lum bright="20000" contrast="-20000"/>
          </a:blip>
          <a:srcRect l="3971" r="2439"/>
          <a:stretch/>
        </p:blipFill>
        <p:spPr>
          <a:xfrm>
            <a:off x="7157562" y="2819599"/>
            <a:ext cx="4714875" cy="3617692"/>
          </a:xfrm>
          <a:prstGeom prst="rect">
            <a:avLst/>
          </a:prstGeom>
        </p:spPr>
      </p:pic>
      <p:sp>
        <p:nvSpPr>
          <p:cNvPr id="3" name="内容占位符 2">
            <a:extLst>
              <a:ext uri="{FF2B5EF4-FFF2-40B4-BE49-F238E27FC236}">
                <a16:creationId xmlns:a16="http://schemas.microsoft.com/office/drawing/2014/main" id="{DF82A3BE-0C25-406F-B89F-EDDF8BE98E08}"/>
              </a:ext>
            </a:extLst>
          </p:cNvPr>
          <p:cNvSpPr>
            <a:spLocks noGrp="1"/>
          </p:cNvSpPr>
          <p:nvPr>
            <p:ph idx="1"/>
          </p:nvPr>
        </p:nvSpPr>
        <p:spPr>
          <a:xfrm>
            <a:off x="885826" y="1690688"/>
            <a:ext cx="5815488" cy="5167312"/>
          </a:xfrm>
        </p:spPr>
        <p:txBody>
          <a:bodyPr>
            <a:normAutofit lnSpcReduction="10000"/>
          </a:bodyPr>
          <a:lstStyle/>
          <a:p>
            <a:pPr algn="just"/>
            <a:r>
              <a:rPr lang="en-US" altLang="zh-CN" dirty="0"/>
              <a:t>Sparkler</a:t>
            </a:r>
          </a:p>
          <a:p>
            <a:pPr lvl="1" algn="just"/>
            <a:r>
              <a:rPr lang="en-US" altLang="zh-CN" dirty="0"/>
              <a:t>How good is the quality or similarity of the search result to my query? (</a:t>
            </a:r>
            <a:r>
              <a:rPr lang="en-US" altLang="zh-CN" b="1" dirty="0">
                <a:solidFill>
                  <a:schemeClr val="accent1">
                    <a:lumMod val="75000"/>
                  </a:schemeClr>
                </a:solidFill>
              </a:rPr>
              <a:t>How strong the match is</a:t>
            </a:r>
            <a:r>
              <a:rPr lang="en-US" altLang="zh-CN" dirty="0"/>
              <a:t>)</a:t>
            </a:r>
          </a:p>
          <a:p>
            <a:pPr lvl="1" algn="just"/>
            <a:r>
              <a:rPr lang="en-US" altLang="zh-CN" dirty="0"/>
              <a:t>Show distance from query in order to give user better feel for quality of matches (</a:t>
            </a:r>
            <a:r>
              <a:rPr lang="en-US" altLang="zh-CN" b="1" dirty="0">
                <a:solidFill>
                  <a:schemeClr val="accent1">
                    <a:lumMod val="75000"/>
                  </a:schemeClr>
                </a:solidFill>
              </a:rPr>
              <a:t>document rank</a:t>
            </a:r>
            <a:r>
              <a:rPr lang="en-US" altLang="zh-CN" dirty="0"/>
              <a:t>).</a:t>
            </a:r>
          </a:p>
          <a:p>
            <a:pPr lvl="1" algn="just"/>
            <a:r>
              <a:rPr lang="en-US" altLang="zh-CN" dirty="0"/>
              <a:t>Can also visualize multiple queries (distance of documents to multiple queries)</a:t>
            </a:r>
          </a:p>
          <a:p>
            <a:pPr lvl="1" algn="just"/>
            <a:r>
              <a:rPr lang="en-US" altLang="zh-CN" dirty="0"/>
              <a:t>For visualizing each query:</a:t>
            </a:r>
          </a:p>
          <a:p>
            <a:pPr lvl="2" algn="just"/>
            <a:r>
              <a:rPr lang="en-US" altLang="zh-CN" dirty="0"/>
              <a:t>Triangle – query</a:t>
            </a:r>
          </a:p>
          <a:p>
            <a:pPr lvl="2" algn="just"/>
            <a:r>
              <a:rPr lang="en-US" altLang="zh-CN" dirty="0"/>
              <a:t>Square – document</a:t>
            </a:r>
          </a:p>
          <a:p>
            <a:pPr lvl="2" algn="just"/>
            <a:r>
              <a:rPr lang="en-US" altLang="zh-CN" dirty="0"/>
              <a:t>Distance between query and documents represents their relevance (</a:t>
            </a:r>
            <a:r>
              <a:rPr lang="en-US" altLang="zh-CN" b="1" dirty="0">
                <a:solidFill>
                  <a:schemeClr val="accent1">
                    <a:lumMod val="75000"/>
                  </a:schemeClr>
                </a:solidFill>
              </a:rPr>
              <a:t>compare between results</a:t>
            </a:r>
            <a:r>
              <a:rPr lang="en-US" altLang="zh-CN" dirty="0"/>
              <a:t>)</a:t>
            </a:r>
            <a:endParaRPr lang="zh-CN" altLang="en-US" dirty="0"/>
          </a:p>
        </p:txBody>
      </p:sp>
    </p:spTree>
    <p:extLst>
      <p:ext uri="{BB962C8B-B14F-4D97-AF65-F5344CB8AC3E}">
        <p14:creationId xmlns:p14="http://schemas.microsoft.com/office/powerpoint/2010/main" val="2160323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F75E65-98A7-43B2-A2BF-82D5C73CC821}"/>
              </a:ext>
            </a:extLst>
          </p:cNvPr>
          <p:cNvSpPr>
            <a:spLocks noGrp="1"/>
          </p:cNvSpPr>
          <p:nvPr>
            <p:ph type="title"/>
          </p:nvPr>
        </p:nvSpPr>
        <p:spPr/>
        <p:txBody>
          <a:bodyPr/>
          <a:lstStyle/>
          <a:p>
            <a:r>
              <a:rPr lang="en-US" altLang="zh-CN" dirty="0">
                <a:latin typeface="Algerian" panose="04020705040A02060702" pitchFamily="82" charset="0"/>
              </a:rPr>
              <a:t>User interaction</a:t>
            </a:r>
            <a:br>
              <a:rPr lang="en-US" altLang="zh-CN" dirty="0">
                <a:latin typeface="Algerian" panose="04020705040A02060702" pitchFamily="82" charset="0"/>
              </a:rPr>
            </a:br>
            <a:r>
              <a:rPr lang="en-US" altLang="zh-CN" dirty="0" err="1">
                <a:latin typeface="Algerian" panose="04020705040A02060702" pitchFamily="82" charset="0"/>
              </a:rPr>
              <a:t>interaction</a:t>
            </a:r>
            <a:r>
              <a:rPr lang="en-US" altLang="zh-CN" dirty="0">
                <a:latin typeface="Algerian" panose="04020705040A02060702" pitchFamily="82" charset="0"/>
              </a:rPr>
              <a:t> types</a:t>
            </a:r>
            <a:endParaRPr lang="zh-CN" altLang="en-US" dirty="0"/>
          </a:p>
        </p:txBody>
      </p:sp>
      <p:sp>
        <p:nvSpPr>
          <p:cNvPr id="3" name="内容占位符 2">
            <a:extLst>
              <a:ext uri="{FF2B5EF4-FFF2-40B4-BE49-F238E27FC236}">
                <a16:creationId xmlns:a16="http://schemas.microsoft.com/office/drawing/2014/main" id="{0272713C-1875-45B4-860E-EB73A1015CDF}"/>
              </a:ext>
            </a:extLst>
          </p:cNvPr>
          <p:cNvSpPr>
            <a:spLocks noGrp="1"/>
          </p:cNvSpPr>
          <p:nvPr>
            <p:ph idx="1"/>
          </p:nvPr>
        </p:nvSpPr>
        <p:spPr>
          <a:xfrm>
            <a:off x="838200" y="1825625"/>
            <a:ext cx="10515600" cy="4667250"/>
          </a:xfrm>
        </p:spPr>
        <p:txBody>
          <a:bodyPr>
            <a:normAutofit lnSpcReduction="10000"/>
          </a:bodyPr>
          <a:lstStyle/>
          <a:p>
            <a:r>
              <a:rPr lang="en-US" altLang="zh-CN" dirty="0"/>
              <a:t>Dix and Ellis propose</a:t>
            </a:r>
          </a:p>
          <a:p>
            <a:pPr lvl="1"/>
            <a:r>
              <a:rPr lang="en-US" altLang="zh-CN" dirty="0"/>
              <a:t>Highlighting and focus</a:t>
            </a:r>
          </a:p>
          <a:p>
            <a:pPr lvl="1"/>
            <a:r>
              <a:rPr lang="en-US" altLang="zh-CN" dirty="0"/>
              <a:t>Accessing extra into – drill down (</a:t>
            </a:r>
            <a:r>
              <a:rPr lang="zh-CN" altLang="en-US" dirty="0"/>
              <a:t>深层研究</a:t>
            </a:r>
            <a:r>
              <a:rPr lang="en-US" altLang="zh-CN" dirty="0"/>
              <a:t>) and hyperlinks</a:t>
            </a:r>
          </a:p>
          <a:p>
            <a:pPr lvl="1"/>
            <a:r>
              <a:rPr lang="en-US" altLang="zh-CN" dirty="0"/>
              <a:t>Overview and context – zooming and fisheyes</a:t>
            </a:r>
          </a:p>
          <a:p>
            <a:pPr lvl="1"/>
            <a:r>
              <a:rPr lang="en-US" altLang="zh-CN" dirty="0"/>
              <a:t>Same representation, changing parameters</a:t>
            </a:r>
          </a:p>
          <a:p>
            <a:pPr lvl="1"/>
            <a:r>
              <a:rPr lang="en-US" altLang="zh-CN" dirty="0"/>
              <a:t>Linking representations – temporal fusion</a:t>
            </a:r>
          </a:p>
          <a:p>
            <a:r>
              <a:rPr lang="en-US" altLang="zh-CN" dirty="0" err="1"/>
              <a:t>Keim’s</a:t>
            </a:r>
            <a:r>
              <a:rPr lang="en-US" altLang="zh-CN" dirty="0"/>
              <a:t> taxonomy</a:t>
            </a:r>
          </a:p>
          <a:p>
            <a:pPr lvl="1"/>
            <a:r>
              <a:rPr lang="en-US" altLang="zh-CN" dirty="0"/>
              <a:t>Projection</a:t>
            </a:r>
          </a:p>
          <a:p>
            <a:pPr lvl="1"/>
            <a:r>
              <a:rPr lang="en-US" altLang="zh-CN" dirty="0"/>
              <a:t>Filtering</a:t>
            </a:r>
          </a:p>
          <a:p>
            <a:pPr lvl="1"/>
            <a:r>
              <a:rPr lang="en-US" altLang="zh-CN" dirty="0"/>
              <a:t>Zooming</a:t>
            </a:r>
          </a:p>
          <a:p>
            <a:pPr lvl="1"/>
            <a:r>
              <a:rPr lang="en-US" altLang="zh-CN" dirty="0"/>
              <a:t>Distortion</a:t>
            </a:r>
          </a:p>
          <a:p>
            <a:pPr lvl="1"/>
            <a:r>
              <a:rPr lang="en-US" altLang="zh-CN" dirty="0"/>
              <a:t>Linking and brushing</a:t>
            </a:r>
            <a:endParaRPr lang="zh-CN" altLang="en-US" dirty="0"/>
          </a:p>
        </p:txBody>
      </p:sp>
    </p:spTree>
    <p:extLst>
      <p:ext uri="{BB962C8B-B14F-4D97-AF65-F5344CB8AC3E}">
        <p14:creationId xmlns:p14="http://schemas.microsoft.com/office/powerpoint/2010/main" val="1992898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65FE19-7DA3-4877-94CC-B2E3AD3918F0}"/>
              </a:ext>
            </a:extLst>
          </p:cNvPr>
          <p:cNvSpPr>
            <a:spLocks noGrp="1"/>
          </p:cNvSpPr>
          <p:nvPr>
            <p:ph type="title"/>
          </p:nvPr>
        </p:nvSpPr>
        <p:spPr/>
        <p:txBody>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err="1">
                <a:latin typeface="Algerian" panose="04020705040A02060702" pitchFamily="82" charset="0"/>
              </a:rPr>
              <a:t>text</a:t>
            </a:r>
            <a:r>
              <a:rPr lang="en-US" altLang="zh-CN" dirty="0">
                <a:latin typeface="Algerian" panose="04020705040A02060702" pitchFamily="82" charset="0"/>
              </a:rPr>
              <a:t> searches</a:t>
            </a:r>
            <a:endParaRPr lang="zh-CN" altLang="en-US" dirty="0"/>
          </a:p>
        </p:txBody>
      </p:sp>
      <p:sp>
        <p:nvSpPr>
          <p:cNvPr id="3" name="内容占位符 2">
            <a:extLst>
              <a:ext uri="{FF2B5EF4-FFF2-40B4-BE49-F238E27FC236}">
                <a16:creationId xmlns:a16="http://schemas.microsoft.com/office/drawing/2014/main" id="{A4C9BADE-0BDA-4ABB-BEFF-94FDD5F39049}"/>
              </a:ext>
            </a:extLst>
          </p:cNvPr>
          <p:cNvSpPr>
            <a:spLocks noGrp="1"/>
          </p:cNvSpPr>
          <p:nvPr>
            <p:ph idx="1"/>
          </p:nvPr>
        </p:nvSpPr>
        <p:spPr>
          <a:xfrm>
            <a:off x="838200" y="1825625"/>
            <a:ext cx="10814636" cy="1603375"/>
          </a:xfrm>
        </p:spPr>
        <p:txBody>
          <a:bodyPr/>
          <a:lstStyle/>
          <a:p>
            <a:pPr lvl="1"/>
            <a:r>
              <a:rPr lang="en-US" altLang="zh-CN" dirty="0"/>
              <a:t>Another idea: use this to compare results from different search engines.</a:t>
            </a:r>
          </a:p>
          <a:p>
            <a:pPr lvl="2"/>
            <a:r>
              <a:rPr lang="en-US" altLang="zh-CN" dirty="0"/>
              <a:t>Each dimension does not represent a different query.</a:t>
            </a:r>
          </a:p>
          <a:p>
            <a:pPr lvl="2"/>
            <a:r>
              <a:rPr lang="en-US" altLang="zh-CN" dirty="0"/>
              <a:t>Instead, it represents the results coming from a different search engine with the same input query.</a:t>
            </a:r>
            <a:endParaRPr lang="zh-CN" altLang="en-US" dirty="0"/>
          </a:p>
        </p:txBody>
      </p:sp>
      <p:pic>
        <p:nvPicPr>
          <p:cNvPr id="4" name="图片 3">
            <a:extLst>
              <a:ext uri="{FF2B5EF4-FFF2-40B4-BE49-F238E27FC236}">
                <a16:creationId xmlns:a16="http://schemas.microsoft.com/office/drawing/2014/main" id="{72D9DB64-649A-4713-9DE1-B3F2DBE16A0D}"/>
              </a:ext>
            </a:extLst>
          </p:cNvPr>
          <p:cNvPicPr>
            <a:picLocks noChangeAspect="1"/>
          </p:cNvPicPr>
          <p:nvPr/>
        </p:nvPicPr>
        <p:blipFill>
          <a:blip r:embed="rId2">
            <a:lum contrast="20000"/>
          </a:blip>
          <a:stretch>
            <a:fillRect/>
          </a:stretch>
        </p:blipFill>
        <p:spPr>
          <a:xfrm>
            <a:off x="6245518" y="3092450"/>
            <a:ext cx="4975811" cy="3612722"/>
          </a:xfrm>
          <a:prstGeom prst="rect">
            <a:avLst/>
          </a:prstGeom>
        </p:spPr>
      </p:pic>
    </p:spTree>
    <p:extLst>
      <p:ext uri="{BB962C8B-B14F-4D97-AF65-F5344CB8AC3E}">
        <p14:creationId xmlns:p14="http://schemas.microsoft.com/office/powerpoint/2010/main" val="4276965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9D243-1C0C-463D-8147-5108A328685C}"/>
              </a:ext>
            </a:extLst>
          </p:cNvPr>
          <p:cNvSpPr>
            <a:spLocks noGrp="1"/>
          </p:cNvSpPr>
          <p:nvPr>
            <p:ph type="title"/>
          </p:nvPr>
        </p:nvSpPr>
        <p:spPr/>
        <p:txBody>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err="1">
                <a:latin typeface="Algerian" panose="04020705040A02060702" pitchFamily="82" charset="0"/>
              </a:rPr>
              <a:t>text</a:t>
            </a:r>
            <a:r>
              <a:rPr lang="en-US" altLang="zh-CN" dirty="0">
                <a:latin typeface="Algerian" panose="04020705040A02060702" pitchFamily="82" charset="0"/>
              </a:rPr>
              <a:t> searches</a:t>
            </a:r>
            <a:endParaRPr lang="zh-CN" altLang="en-US" dirty="0"/>
          </a:p>
        </p:txBody>
      </p:sp>
      <p:sp>
        <p:nvSpPr>
          <p:cNvPr id="3" name="内容占位符 2">
            <a:extLst>
              <a:ext uri="{FF2B5EF4-FFF2-40B4-BE49-F238E27FC236}">
                <a16:creationId xmlns:a16="http://schemas.microsoft.com/office/drawing/2014/main" id="{4E8B5DD5-FAF3-4D2B-8D0E-C4247F1CB10F}"/>
              </a:ext>
            </a:extLst>
          </p:cNvPr>
          <p:cNvSpPr>
            <a:spLocks noGrp="1"/>
          </p:cNvSpPr>
          <p:nvPr>
            <p:ph idx="1"/>
          </p:nvPr>
        </p:nvSpPr>
        <p:spPr>
          <a:xfrm>
            <a:off x="838201" y="1825624"/>
            <a:ext cx="4610099" cy="4956175"/>
          </a:xfrm>
        </p:spPr>
        <p:txBody>
          <a:bodyPr/>
          <a:lstStyle/>
          <a:p>
            <a:pPr algn="just"/>
            <a:r>
              <a:rPr lang="en-US" altLang="zh-CN" dirty="0" err="1"/>
              <a:t>RankSpiral</a:t>
            </a:r>
            <a:endParaRPr lang="en-US" altLang="zh-CN" dirty="0"/>
          </a:p>
          <a:p>
            <a:pPr lvl="1" algn="just"/>
            <a:r>
              <a:rPr lang="en-US" altLang="zh-CN" dirty="0"/>
              <a:t>Place consecutive document icons next to each other so that they do not overlap</a:t>
            </a:r>
          </a:p>
          <a:p>
            <a:pPr lvl="1" algn="just"/>
            <a:r>
              <a:rPr lang="en-US" altLang="zh-CN" dirty="0"/>
              <a:t>Total ranking score of documents increases toward the center. (The more closer to center, the more closer the result is with the query).</a:t>
            </a:r>
          </a:p>
          <a:p>
            <a:pPr lvl="1" algn="just"/>
            <a:r>
              <a:rPr lang="en-US" altLang="zh-CN" dirty="0"/>
              <a:t>Each icon can have one to four colors, representing if it’s selected by a certain search engine as a result of the query.</a:t>
            </a:r>
            <a:endParaRPr lang="zh-CN" altLang="en-US" dirty="0"/>
          </a:p>
        </p:txBody>
      </p:sp>
      <p:pic>
        <p:nvPicPr>
          <p:cNvPr id="5" name="图片 4">
            <a:extLst>
              <a:ext uri="{FF2B5EF4-FFF2-40B4-BE49-F238E27FC236}">
                <a16:creationId xmlns:a16="http://schemas.microsoft.com/office/drawing/2014/main" id="{6646D658-A418-4250-9264-7DBFA9B6FD1D}"/>
              </a:ext>
            </a:extLst>
          </p:cNvPr>
          <p:cNvPicPr>
            <a:picLocks noChangeAspect="1"/>
          </p:cNvPicPr>
          <p:nvPr/>
        </p:nvPicPr>
        <p:blipFill rotWithShape="1">
          <a:blip r:embed="rId2"/>
          <a:srcRect l="2344" t="2222" r="1664"/>
          <a:stretch/>
        </p:blipFill>
        <p:spPr>
          <a:xfrm>
            <a:off x="5438885" y="152399"/>
            <a:ext cx="6638815" cy="6629399"/>
          </a:xfrm>
          <a:prstGeom prst="rect">
            <a:avLst/>
          </a:prstGeom>
        </p:spPr>
      </p:pic>
    </p:spTree>
    <p:extLst>
      <p:ext uri="{BB962C8B-B14F-4D97-AF65-F5344CB8AC3E}">
        <p14:creationId xmlns:p14="http://schemas.microsoft.com/office/powerpoint/2010/main" val="514077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B00929-968F-44A4-B564-2F946580FE28}"/>
              </a:ext>
            </a:extLst>
          </p:cNvPr>
          <p:cNvSpPr>
            <a:spLocks noGrp="1"/>
          </p:cNvSpPr>
          <p:nvPr>
            <p:ph type="title"/>
          </p:nvPr>
        </p:nvSpPr>
        <p:spPr>
          <a:xfrm>
            <a:off x="485775" y="365125"/>
            <a:ext cx="11382375" cy="1325563"/>
          </a:xfrm>
        </p:spPr>
        <p:txBody>
          <a:bodyPr>
            <a:normAutofit/>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err="1">
                <a:latin typeface="Algerian" panose="04020705040A02060702" pitchFamily="82" charset="0"/>
              </a:rPr>
              <a:t>Infovis</a:t>
            </a:r>
            <a:r>
              <a:rPr lang="en-US" altLang="zh-CN" dirty="0">
                <a:latin typeface="Algerian" panose="04020705040A02060702" pitchFamily="82" charset="0"/>
              </a:rPr>
              <a:t> for sentences, words, phrases</a:t>
            </a:r>
            <a:endParaRPr lang="zh-CN" altLang="en-US" dirty="0">
              <a:latin typeface="Algerian" panose="04020705040A02060702" pitchFamily="82" charset="0"/>
            </a:endParaRPr>
          </a:p>
        </p:txBody>
      </p:sp>
      <p:sp>
        <p:nvSpPr>
          <p:cNvPr id="3" name="内容占位符 2">
            <a:extLst>
              <a:ext uri="{FF2B5EF4-FFF2-40B4-BE49-F238E27FC236}">
                <a16:creationId xmlns:a16="http://schemas.microsoft.com/office/drawing/2014/main" id="{9C33507C-3CA0-4A5E-9D0F-78098249D2EB}"/>
              </a:ext>
            </a:extLst>
          </p:cNvPr>
          <p:cNvSpPr>
            <a:spLocks noGrp="1"/>
          </p:cNvSpPr>
          <p:nvPr>
            <p:ph idx="1"/>
          </p:nvPr>
        </p:nvSpPr>
        <p:spPr/>
        <p:txBody>
          <a:bodyPr/>
          <a:lstStyle/>
          <a:p>
            <a:r>
              <a:rPr lang="en-US" altLang="zh-CN" dirty="0"/>
              <a:t>Move beyond just search/IR</a:t>
            </a:r>
          </a:p>
          <a:p>
            <a:r>
              <a:rPr lang="en-US" altLang="zh-CN" dirty="0"/>
              <a:t>Main goal of understanding versus search</a:t>
            </a:r>
          </a:p>
          <a:p>
            <a:r>
              <a:rPr lang="en-US" altLang="zh-CN" dirty="0"/>
              <a:t>Drawbacks of word clouds/</a:t>
            </a:r>
            <a:r>
              <a:rPr lang="en-US" altLang="zh-CN" dirty="0" err="1"/>
              <a:t>wordles</a:t>
            </a:r>
            <a:endParaRPr lang="en-US" altLang="zh-CN" dirty="0"/>
          </a:p>
          <a:p>
            <a:pPr lvl="1"/>
            <a:r>
              <a:rPr lang="en-US" altLang="zh-CN" dirty="0"/>
              <a:t>&gt;_&lt;: </a:t>
            </a:r>
            <a:r>
              <a:rPr lang="en-US" altLang="zh-CN" dirty="0">
                <a:solidFill>
                  <a:srgbClr val="289AF0"/>
                </a:solidFill>
              </a:rPr>
              <a:t>Interaction is limited - Word Clouds and </a:t>
            </a:r>
            <a:r>
              <a:rPr lang="en-US" altLang="zh-CN" dirty="0" err="1">
                <a:solidFill>
                  <a:srgbClr val="289AF0"/>
                </a:solidFill>
              </a:rPr>
              <a:t>Wordles</a:t>
            </a:r>
            <a:r>
              <a:rPr lang="en-US" altLang="zh-CN" dirty="0">
                <a:solidFill>
                  <a:srgbClr val="289AF0"/>
                </a:solidFill>
              </a:rPr>
              <a:t> are really more overview-style visualizations, don’t really support queries, searches and drill-down</a:t>
            </a:r>
            <a:r>
              <a:rPr lang="en-US" altLang="zh-CN" dirty="0"/>
              <a:t>.</a:t>
            </a:r>
          </a:p>
          <a:p>
            <a:pPr lvl="1"/>
            <a:r>
              <a:rPr lang="en-US" altLang="zh-CN" dirty="0"/>
              <a:t>&gt;_&lt;: </a:t>
            </a:r>
            <a:r>
              <a:rPr lang="en-US" altLang="zh-CN" dirty="0">
                <a:solidFill>
                  <a:srgbClr val="289AF0"/>
                </a:solidFill>
              </a:rPr>
              <a:t>Words’ position in word clouds has no meaning</a:t>
            </a:r>
          </a:p>
          <a:p>
            <a:pPr lvl="1"/>
            <a:r>
              <a:rPr lang="en-US" altLang="zh-CN" dirty="0"/>
              <a:t>&gt;_&lt;: Words’ size was artificial at times (word length confounds size)</a:t>
            </a:r>
          </a:p>
        </p:txBody>
      </p:sp>
    </p:spTree>
    <p:extLst>
      <p:ext uri="{BB962C8B-B14F-4D97-AF65-F5344CB8AC3E}">
        <p14:creationId xmlns:p14="http://schemas.microsoft.com/office/powerpoint/2010/main" val="2936258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4117F8-3FEB-43C5-BF7B-8FD4C1B39798}"/>
              </a:ext>
            </a:extLst>
          </p:cNvPr>
          <p:cNvSpPr>
            <a:spLocks noGrp="1"/>
          </p:cNvSpPr>
          <p:nvPr>
            <p:ph type="title"/>
          </p:nvPr>
        </p:nvSpPr>
        <p:spPr>
          <a:xfrm>
            <a:off x="533400" y="365125"/>
            <a:ext cx="11239500" cy="1325563"/>
          </a:xfrm>
        </p:spPr>
        <p:txBody>
          <a:bodyPr>
            <a:normAutofit/>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err="1">
                <a:latin typeface="Algerian" panose="04020705040A02060702" pitchFamily="82" charset="0"/>
              </a:rPr>
              <a:t>Infovis</a:t>
            </a:r>
            <a:r>
              <a:rPr lang="en-US" altLang="zh-CN" dirty="0">
                <a:latin typeface="Algerian" panose="04020705040A02060702" pitchFamily="82" charset="0"/>
              </a:rPr>
              <a:t> for sentences, words, phrases</a:t>
            </a:r>
            <a:endParaRPr lang="zh-CN" altLang="en-US" dirty="0"/>
          </a:p>
        </p:txBody>
      </p:sp>
      <p:sp>
        <p:nvSpPr>
          <p:cNvPr id="3" name="内容占位符 2">
            <a:extLst>
              <a:ext uri="{FF2B5EF4-FFF2-40B4-BE49-F238E27FC236}">
                <a16:creationId xmlns:a16="http://schemas.microsoft.com/office/drawing/2014/main" id="{2489C131-D9E3-4A1C-A7F5-A0664C6D7716}"/>
              </a:ext>
            </a:extLst>
          </p:cNvPr>
          <p:cNvSpPr>
            <a:spLocks noGrp="1"/>
          </p:cNvSpPr>
          <p:nvPr>
            <p:ph idx="1"/>
          </p:nvPr>
        </p:nvSpPr>
        <p:spPr>
          <a:xfrm>
            <a:off x="838200" y="1825625"/>
            <a:ext cx="10515600" cy="555625"/>
          </a:xfrm>
        </p:spPr>
        <p:txBody>
          <a:bodyPr/>
          <a:lstStyle/>
          <a:p>
            <a:r>
              <a:rPr lang="en-US" altLang="zh-CN" dirty="0"/>
              <a:t>Word Counts</a:t>
            </a:r>
            <a:endParaRPr lang="zh-CN" altLang="en-US" dirty="0"/>
          </a:p>
        </p:txBody>
      </p:sp>
      <p:pic>
        <p:nvPicPr>
          <p:cNvPr id="4" name="图片 3">
            <a:extLst>
              <a:ext uri="{FF2B5EF4-FFF2-40B4-BE49-F238E27FC236}">
                <a16:creationId xmlns:a16="http://schemas.microsoft.com/office/drawing/2014/main" id="{5F281493-DBF4-46F5-AC4E-4CD69718826B}"/>
              </a:ext>
            </a:extLst>
          </p:cNvPr>
          <p:cNvPicPr>
            <a:picLocks noChangeAspect="1"/>
          </p:cNvPicPr>
          <p:nvPr/>
        </p:nvPicPr>
        <p:blipFill rotWithShape="1">
          <a:blip r:embed="rId2"/>
          <a:srcRect l="13750" t="31944" r="12969" b="28889"/>
          <a:stretch/>
        </p:blipFill>
        <p:spPr>
          <a:xfrm>
            <a:off x="1095375" y="2322164"/>
            <a:ext cx="7337412" cy="2205917"/>
          </a:xfrm>
          <a:prstGeom prst="rect">
            <a:avLst/>
          </a:prstGeom>
        </p:spPr>
      </p:pic>
      <p:pic>
        <p:nvPicPr>
          <p:cNvPr id="5" name="图片 4">
            <a:extLst>
              <a:ext uri="{FF2B5EF4-FFF2-40B4-BE49-F238E27FC236}">
                <a16:creationId xmlns:a16="http://schemas.microsoft.com/office/drawing/2014/main" id="{99FCAADF-DD0C-4394-A25F-D00F068A5043}"/>
              </a:ext>
            </a:extLst>
          </p:cNvPr>
          <p:cNvPicPr>
            <a:picLocks noChangeAspect="1"/>
          </p:cNvPicPr>
          <p:nvPr/>
        </p:nvPicPr>
        <p:blipFill rotWithShape="1">
          <a:blip r:embed="rId3">
            <a:lum contrast="20000"/>
          </a:blip>
          <a:srcRect b="25916"/>
          <a:stretch/>
        </p:blipFill>
        <p:spPr>
          <a:xfrm>
            <a:off x="8689962" y="2149474"/>
            <a:ext cx="3340113" cy="4343401"/>
          </a:xfrm>
          <a:prstGeom prst="rect">
            <a:avLst/>
          </a:prstGeom>
        </p:spPr>
      </p:pic>
      <p:pic>
        <p:nvPicPr>
          <p:cNvPr id="6" name="图片 5">
            <a:extLst>
              <a:ext uri="{FF2B5EF4-FFF2-40B4-BE49-F238E27FC236}">
                <a16:creationId xmlns:a16="http://schemas.microsoft.com/office/drawing/2014/main" id="{F3761F54-ADC0-40DA-99B1-DCB73F95F051}"/>
              </a:ext>
            </a:extLst>
          </p:cNvPr>
          <p:cNvPicPr>
            <a:picLocks noChangeAspect="1"/>
          </p:cNvPicPr>
          <p:nvPr/>
        </p:nvPicPr>
        <p:blipFill rotWithShape="1">
          <a:blip r:embed="rId4"/>
          <a:srcRect l="8985" t="31250" r="17734" b="31389"/>
          <a:stretch/>
        </p:blipFill>
        <p:spPr>
          <a:xfrm>
            <a:off x="1095375" y="4620156"/>
            <a:ext cx="7337412" cy="2104226"/>
          </a:xfrm>
          <a:prstGeom prst="rect">
            <a:avLst/>
          </a:prstGeom>
        </p:spPr>
      </p:pic>
    </p:spTree>
    <p:extLst>
      <p:ext uri="{BB962C8B-B14F-4D97-AF65-F5344CB8AC3E}">
        <p14:creationId xmlns:p14="http://schemas.microsoft.com/office/powerpoint/2010/main" val="3385857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B7868-6F8A-48EC-A004-2BE4706191BC}"/>
              </a:ext>
            </a:extLst>
          </p:cNvPr>
          <p:cNvSpPr>
            <a:spLocks noGrp="1"/>
          </p:cNvSpPr>
          <p:nvPr>
            <p:ph type="title"/>
          </p:nvPr>
        </p:nvSpPr>
        <p:spPr>
          <a:xfrm>
            <a:off x="428625" y="365125"/>
            <a:ext cx="11344275" cy="1325563"/>
          </a:xfrm>
        </p:spPr>
        <p:txBody>
          <a:bodyPr>
            <a:normAutofit/>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err="1">
                <a:latin typeface="Algerian" panose="04020705040A02060702" pitchFamily="82" charset="0"/>
              </a:rPr>
              <a:t>Infovis</a:t>
            </a:r>
            <a:r>
              <a:rPr lang="en-US" altLang="zh-CN" dirty="0">
                <a:latin typeface="Algerian" panose="04020705040A02060702" pitchFamily="82" charset="0"/>
              </a:rPr>
              <a:t> for sentences, words, phrases</a:t>
            </a:r>
            <a:endParaRPr lang="zh-CN" altLang="en-US" dirty="0"/>
          </a:p>
        </p:txBody>
      </p:sp>
      <p:sp>
        <p:nvSpPr>
          <p:cNvPr id="3" name="内容占位符 2">
            <a:extLst>
              <a:ext uri="{FF2B5EF4-FFF2-40B4-BE49-F238E27FC236}">
                <a16:creationId xmlns:a16="http://schemas.microsoft.com/office/drawing/2014/main" id="{238009FE-8ED6-405C-AACA-D66E34AD8B61}"/>
              </a:ext>
            </a:extLst>
          </p:cNvPr>
          <p:cNvSpPr>
            <a:spLocks noGrp="1"/>
          </p:cNvSpPr>
          <p:nvPr>
            <p:ph idx="1"/>
          </p:nvPr>
        </p:nvSpPr>
        <p:spPr/>
        <p:txBody>
          <a:bodyPr/>
          <a:lstStyle/>
          <a:p>
            <a:r>
              <a:rPr lang="en-US" altLang="zh-CN" dirty="0"/>
              <a:t>Tag/Word clouds</a:t>
            </a:r>
          </a:p>
          <a:p>
            <a:pPr lvl="1"/>
            <a:r>
              <a:rPr lang="en-US" altLang="zh-CN" dirty="0"/>
              <a:t>Idea is to show word/concept importance through visual means.</a:t>
            </a:r>
          </a:p>
          <a:p>
            <a:pPr lvl="1"/>
            <a:r>
              <a:rPr lang="en-US" altLang="zh-CN" dirty="0"/>
              <a:t>Tags: user-specified metadata (descriptors of documents).</a:t>
            </a:r>
          </a:p>
          <a:p>
            <a:pPr lvl="2"/>
            <a:r>
              <a:rPr lang="en-US" altLang="zh-CN" dirty="0"/>
              <a:t>Serve as social signifiers</a:t>
            </a:r>
          </a:p>
          <a:p>
            <a:pPr lvl="2"/>
            <a:r>
              <a:rPr lang="en-US" altLang="zh-CN" dirty="0"/>
              <a:t>Provide a friendly atmosphere that provide a point of entry into a complex site</a:t>
            </a:r>
          </a:p>
          <a:p>
            <a:pPr lvl="1"/>
            <a:r>
              <a:rPr lang="en-US" altLang="zh-CN" dirty="0"/>
              <a:t>Sometimes generalized to just reflect word frequencies.</a:t>
            </a:r>
            <a:endParaRPr lang="zh-CN" altLang="en-US" dirty="0"/>
          </a:p>
        </p:txBody>
      </p:sp>
    </p:spTree>
    <p:extLst>
      <p:ext uri="{BB962C8B-B14F-4D97-AF65-F5344CB8AC3E}">
        <p14:creationId xmlns:p14="http://schemas.microsoft.com/office/powerpoint/2010/main" val="1714121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AED23-79CB-4F6B-9C09-8CFA5612CE6B}"/>
              </a:ext>
            </a:extLst>
          </p:cNvPr>
          <p:cNvSpPr>
            <a:spLocks noGrp="1"/>
          </p:cNvSpPr>
          <p:nvPr>
            <p:ph type="title"/>
          </p:nvPr>
        </p:nvSpPr>
        <p:spPr>
          <a:xfrm>
            <a:off x="428625" y="365125"/>
            <a:ext cx="11325225" cy="1325563"/>
          </a:xfrm>
        </p:spPr>
        <p:txBody>
          <a:bodyPr>
            <a:normAutofit/>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err="1">
                <a:latin typeface="Algerian" panose="04020705040A02060702" pitchFamily="82" charset="0"/>
              </a:rPr>
              <a:t>Infovis</a:t>
            </a:r>
            <a:r>
              <a:rPr lang="en-US" altLang="zh-CN" dirty="0">
                <a:latin typeface="Algerian" panose="04020705040A02060702" pitchFamily="82" charset="0"/>
              </a:rPr>
              <a:t> for sentences, words, phrases</a:t>
            </a:r>
            <a:endParaRPr lang="zh-CN" altLang="en-US" dirty="0"/>
          </a:p>
        </p:txBody>
      </p:sp>
      <p:sp>
        <p:nvSpPr>
          <p:cNvPr id="3" name="内容占位符 2">
            <a:extLst>
              <a:ext uri="{FF2B5EF4-FFF2-40B4-BE49-F238E27FC236}">
                <a16:creationId xmlns:a16="http://schemas.microsoft.com/office/drawing/2014/main" id="{EB4F3A3F-BC09-424A-9F72-7FF6369732D9}"/>
              </a:ext>
            </a:extLst>
          </p:cNvPr>
          <p:cNvSpPr>
            <a:spLocks noGrp="1"/>
          </p:cNvSpPr>
          <p:nvPr>
            <p:ph idx="1"/>
          </p:nvPr>
        </p:nvSpPr>
        <p:spPr>
          <a:xfrm>
            <a:off x="466726" y="1690688"/>
            <a:ext cx="7391400" cy="5091111"/>
          </a:xfrm>
        </p:spPr>
        <p:txBody>
          <a:bodyPr>
            <a:normAutofit/>
          </a:bodyPr>
          <a:lstStyle/>
          <a:p>
            <a:r>
              <a:rPr lang="en-US" altLang="zh-CN" dirty="0" err="1"/>
              <a:t>Wordle</a:t>
            </a:r>
            <a:endParaRPr lang="en-US" altLang="zh-CN" dirty="0"/>
          </a:p>
          <a:p>
            <a:pPr lvl="1"/>
            <a:r>
              <a:rPr lang="en-US" altLang="zh-CN" dirty="0"/>
              <a:t>Tightly packed words, sometimes vertical or diagonal</a:t>
            </a:r>
          </a:p>
          <a:p>
            <a:pPr lvl="1"/>
            <a:r>
              <a:rPr lang="en-US" altLang="zh-CN" dirty="0"/>
              <a:t>Word size is linearly correlated with frequency</a:t>
            </a:r>
          </a:p>
          <a:p>
            <a:pPr lvl="1"/>
            <a:r>
              <a:rPr lang="en-US" altLang="zh-CN" dirty="0"/>
              <a:t>Multiple color palettes</a:t>
            </a:r>
          </a:p>
          <a:p>
            <a:pPr lvl="1"/>
            <a:r>
              <a:rPr lang="en-US" altLang="zh-CN" dirty="0"/>
              <a:t>User gets some control</a:t>
            </a:r>
          </a:p>
          <a:p>
            <a:pPr lvl="1"/>
            <a:r>
              <a:rPr lang="en-US" altLang="zh-CN" dirty="0"/>
              <a:t>Layout algorithm</a:t>
            </a:r>
          </a:p>
          <a:p>
            <a:pPr lvl="2"/>
            <a:r>
              <a:rPr lang="en-US" altLang="zh-CN" dirty="0"/>
              <a:t>Sort words by weight in decreasing order.</a:t>
            </a:r>
          </a:p>
          <a:p>
            <a:pPr lvl="2"/>
            <a:r>
              <a:rPr lang="en-US" altLang="zh-CN" dirty="0"/>
              <a:t>For each word w do:</a:t>
            </a:r>
          </a:p>
          <a:p>
            <a:pPr marL="914400" lvl="2" indent="0">
              <a:buNone/>
            </a:pPr>
            <a:r>
              <a:rPr lang="en-US" altLang="zh-CN" dirty="0"/>
              <a:t>    </a:t>
            </a:r>
            <a:r>
              <a:rPr lang="en-US" altLang="zh-CN" dirty="0" err="1"/>
              <a:t>w.position</a:t>
            </a:r>
            <a:r>
              <a:rPr lang="en-US" altLang="zh-CN" dirty="0"/>
              <a:t> = </a:t>
            </a:r>
            <a:r>
              <a:rPr lang="en-US" altLang="zh-CN" dirty="0" err="1"/>
              <a:t>makeIntialPosition</a:t>
            </a:r>
            <a:r>
              <a:rPr lang="en-US" altLang="zh-CN" dirty="0"/>
              <a:t>(w)</a:t>
            </a:r>
          </a:p>
          <a:p>
            <a:pPr marL="914400" lvl="2" indent="0">
              <a:buNone/>
            </a:pPr>
            <a:r>
              <a:rPr lang="en-US" altLang="zh-CN" dirty="0"/>
              <a:t>    while w intersects with other words: </a:t>
            </a:r>
            <a:r>
              <a:rPr lang="en-US" altLang="zh-CN" dirty="0" err="1"/>
              <a:t>updatePosition</a:t>
            </a:r>
            <a:r>
              <a:rPr lang="en-US" altLang="zh-CN" dirty="0"/>
              <a:t>(w)</a:t>
            </a:r>
          </a:p>
          <a:p>
            <a:pPr lvl="2"/>
            <a:r>
              <a:rPr lang="en-US" altLang="zh-CN" dirty="0"/>
              <a:t>Initial position is chosen randomly according to distribution for target shape.</a:t>
            </a:r>
          </a:p>
          <a:p>
            <a:pPr lvl="2"/>
            <a:r>
              <a:rPr lang="en-US" altLang="zh-CN" dirty="0"/>
              <a:t>Update position moves out radially.</a:t>
            </a:r>
            <a:endParaRPr lang="zh-CN" altLang="en-US" dirty="0"/>
          </a:p>
        </p:txBody>
      </p:sp>
      <p:pic>
        <p:nvPicPr>
          <p:cNvPr id="4" name="图片 3">
            <a:extLst>
              <a:ext uri="{FF2B5EF4-FFF2-40B4-BE49-F238E27FC236}">
                <a16:creationId xmlns:a16="http://schemas.microsoft.com/office/drawing/2014/main" id="{1E7BF041-CDE7-43AD-B4D4-9409133061E7}"/>
              </a:ext>
            </a:extLst>
          </p:cNvPr>
          <p:cNvPicPr>
            <a:picLocks noChangeAspect="1"/>
          </p:cNvPicPr>
          <p:nvPr/>
        </p:nvPicPr>
        <p:blipFill rotWithShape="1">
          <a:blip r:embed="rId2"/>
          <a:srcRect l="46719" t="27604" r="26875" b="18489"/>
          <a:stretch/>
        </p:blipFill>
        <p:spPr>
          <a:xfrm>
            <a:off x="7858126" y="2028826"/>
            <a:ext cx="3887466" cy="4464050"/>
          </a:xfrm>
          <a:prstGeom prst="rect">
            <a:avLst/>
          </a:prstGeom>
        </p:spPr>
      </p:pic>
    </p:spTree>
    <p:extLst>
      <p:ext uri="{BB962C8B-B14F-4D97-AF65-F5344CB8AC3E}">
        <p14:creationId xmlns:p14="http://schemas.microsoft.com/office/powerpoint/2010/main" val="1261662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7B2BF-1FFD-469F-AF05-98FA0219CA61}"/>
              </a:ext>
            </a:extLst>
          </p:cNvPr>
          <p:cNvSpPr>
            <a:spLocks noGrp="1"/>
          </p:cNvSpPr>
          <p:nvPr>
            <p:ph type="title"/>
          </p:nvPr>
        </p:nvSpPr>
        <p:spPr>
          <a:xfrm>
            <a:off x="476249" y="365125"/>
            <a:ext cx="11249026" cy="1325563"/>
          </a:xfrm>
        </p:spPr>
        <p:txBody>
          <a:bodyPr>
            <a:normAutofit/>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err="1">
                <a:latin typeface="Algerian" panose="04020705040A02060702" pitchFamily="82" charset="0"/>
              </a:rPr>
              <a:t>Infovis</a:t>
            </a:r>
            <a:r>
              <a:rPr lang="en-US" altLang="zh-CN" dirty="0">
                <a:latin typeface="Algerian" panose="04020705040A02060702" pitchFamily="82" charset="0"/>
              </a:rPr>
              <a:t> for sentences, words, phrases</a:t>
            </a:r>
            <a:endParaRPr lang="zh-CN" altLang="en-US" dirty="0"/>
          </a:p>
        </p:txBody>
      </p:sp>
      <p:sp>
        <p:nvSpPr>
          <p:cNvPr id="3" name="内容占位符 2">
            <a:extLst>
              <a:ext uri="{FF2B5EF4-FFF2-40B4-BE49-F238E27FC236}">
                <a16:creationId xmlns:a16="http://schemas.microsoft.com/office/drawing/2014/main" id="{D91DF8C5-2D0B-48C7-8716-75F5D611D208}"/>
              </a:ext>
            </a:extLst>
          </p:cNvPr>
          <p:cNvSpPr>
            <a:spLocks noGrp="1"/>
          </p:cNvSpPr>
          <p:nvPr>
            <p:ph idx="1"/>
          </p:nvPr>
        </p:nvSpPr>
        <p:spPr/>
        <p:txBody>
          <a:bodyPr/>
          <a:lstStyle/>
          <a:p>
            <a:pPr lvl="1"/>
            <a:r>
              <a:rPr lang="en-US" altLang="zh-CN" dirty="0"/>
              <a:t>A little more order: put similar words closer together</a:t>
            </a:r>
          </a:p>
          <a:p>
            <a:pPr lvl="1"/>
            <a:r>
              <a:rPr lang="en-US" altLang="zh-CN" dirty="0"/>
              <a:t>Some fun uses of </a:t>
            </a:r>
            <a:r>
              <a:rPr lang="en-US" altLang="zh-CN" dirty="0" err="1"/>
              <a:t>Wordles</a:t>
            </a:r>
            <a:r>
              <a:rPr lang="en-US" altLang="zh-CN" dirty="0"/>
              <a:t>: songs, poems, wedding vows, course syllabi...</a:t>
            </a:r>
          </a:p>
          <a:p>
            <a:pPr lvl="1"/>
            <a:r>
              <a:rPr lang="en-US" altLang="zh-CN" dirty="0"/>
              <a:t>Problems – actually not a great visualization &gt;_&lt;</a:t>
            </a:r>
          </a:p>
          <a:p>
            <a:pPr lvl="2"/>
            <a:r>
              <a:rPr lang="en-US" altLang="zh-CN" dirty="0">
                <a:solidFill>
                  <a:srgbClr val="289AF0"/>
                </a:solidFill>
              </a:rPr>
              <a:t>Hard to find a particular word</a:t>
            </a:r>
          </a:p>
          <a:p>
            <a:pPr lvl="2"/>
            <a:r>
              <a:rPr lang="en-US" altLang="zh-CN" dirty="0">
                <a:solidFill>
                  <a:srgbClr val="289AF0"/>
                </a:solidFill>
              </a:rPr>
              <a:t>Long words get increased visual emphasis (long words take more space, but longer words are not “more important”)</a:t>
            </a:r>
          </a:p>
          <a:p>
            <a:pPr lvl="2"/>
            <a:r>
              <a:rPr lang="en-US" altLang="zh-CN" dirty="0">
                <a:solidFill>
                  <a:srgbClr val="289AF0"/>
                </a:solidFill>
              </a:rPr>
              <a:t>Font sizes are hard to compare</a:t>
            </a:r>
          </a:p>
          <a:p>
            <a:pPr lvl="2"/>
            <a:r>
              <a:rPr lang="en-US" altLang="zh-CN" dirty="0"/>
              <a:t>Alphabetical ordering not ideal for many tasks</a:t>
            </a:r>
            <a:endParaRPr lang="zh-CN" altLang="en-US" dirty="0"/>
          </a:p>
        </p:txBody>
      </p:sp>
    </p:spTree>
    <p:extLst>
      <p:ext uri="{BB962C8B-B14F-4D97-AF65-F5344CB8AC3E}">
        <p14:creationId xmlns:p14="http://schemas.microsoft.com/office/powerpoint/2010/main" val="2028653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A7DB49-8B08-45A4-9799-72A2659EB458}"/>
              </a:ext>
            </a:extLst>
          </p:cNvPr>
          <p:cNvSpPr>
            <a:spLocks noGrp="1"/>
          </p:cNvSpPr>
          <p:nvPr>
            <p:ph type="title"/>
          </p:nvPr>
        </p:nvSpPr>
        <p:spPr>
          <a:xfrm>
            <a:off x="457199" y="365125"/>
            <a:ext cx="11325225" cy="1325563"/>
          </a:xfrm>
        </p:spPr>
        <p:txBody>
          <a:bodyPr>
            <a:normAutofit/>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err="1">
                <a:latin typeface="Algerian" panose="04020705040A02060702" pitchFamily="82" charset="0"/>
              </a:rPr>
              <a:t>Infovis</a:t>
            </a:r>
            <a:r>
              <a:rPr lang="en-US" altLang="zh-CN" dirty="0">
                <a:latin typeface="Algerian" panose="04020705040A02060702" pitchFamily="82" charset="0"/>
              </a:rPr>
              <a:t> for sentences, words, phrases</a:t>
            </a:r>
            <a:endParaRPr lang="zh-CN" altLang="en-US" dirty="0"/>
          </a:p>
        </p:txBody>
      </p:sp>
      <p:sp>
        <p:nvSpPr>
          <p:cNvPr id="3" name="内容占位符 2">
            <a:extLst>
              <a:ext uri="{FF2B5EF4-FFF2-40B4-BE49-F238E27FC236}">
                <a16:creationId xmlns:a16="http://schemas.microsoft.com/office/drawing/2014/main" id="{12DACA98-1728-4C59-90BB-9737015140AF}"/>
              </a:ext>
            </a:extLst>
          </p:cNvPr>
          <p:cNvSpPr>
            <a:spLocks noGrp="1"/>
          </p:cNvSpPr>
          <p:nvPr>
            <p:ph idx="1"/>
          </p:nvPr>
        </p:nvSpPr>
        <p:spPr>
          <a:xfrm>
            <a:off x="457199" y="1790700"/>
            <a:ext cx="5334001" cy="5067300"/>
          </a:xfrm>
        </p:spPr>
        <p:txBody>
          <a:bodyPr>
            <a:normAutofit/>
          </a:bodyPr>
          <a:lstStyle/>
          <a:p>
            <a:r>
              <a:rPr lang="en-US" altLang="zh-CN" dirty="0"/>
              <a:t>Multiple documents</a:t>
            </a:r>
          </a:p>
          <a:p>
            <a:pPr lvl="1"/>
            <a:r>
              <a:rPr lang="en-US" altLang="zh-CN" dirty="0"/>
              <a:t>Parallel Tag Clouds</a:t>
            </a:r>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en-US" altLang="zh-CN" dirty="0" err="1"/>
              <a:t>DocuBurst</a:t>
            </a:r>
            <a:endParaRPr lang="en-US" altLang="zh-CN" dirty="0"/>
          </a:p>
          <a:p>
            <a:pPr lvl="2"/>
            <a:r>
              <a:rPr lang="en-US" altLang="zh-CN" dirty="0"/>
              <a:t>Sets of synonyms grouped together</a:t>
            </a:r>
          </a:p>
          <a:p>
            <a:pPr lvl="2"/>
            <a:r>
              <a:rPr lang="en-US" altLang="zh-CN" dirty="0"/>
              <a:t>Size: number of leaves in subtree</a:t>
            </a:r>
          </a:p>
          <a:p>
            <a:pPr lvl="2"/>
            <a:r>
              <a:rPr lang="en-US" altLang="zh-CN" dirty="0"/>
              <a:t>Hue: different </a:t>
            </a:r>
            <a:r>
              <a:rPr lang="en-US" altLang="zh-CN" dirty="0" err="1"/>
              <a:t>synsets</a:t>
            </a:r>
            <a:r>
              <a:rPr lang="en-US" altLang="zh-CN" dirty="0"/>
              <a:t> of word</a:t>
            </a:r>
          </a:p>
          <a:p>
            <a:pPr lvl="2"/>
            <a:r>
              <a:rPr lang="en-US" altLang="zh-CN" dirty="0"/>
              <a:t>Shade: frequency of use</a:t>
            </a:r>
          </a:p>
        </p:txBody>
      </p:sp>
      <p:pic>
        <p:nvPicPr>
          <p:cNvPr id="4" name="图片 3">
            <a:extLst>
              <a:ext uri="{FF2B5EF4-FFF2-40B4-BE49-F238E27FC236}">
                <a16:creationId xmlns:a16="http://schemas.microsoft.com/office/drawing/2014/main" id="{DEA6B5A3-FEA1-4B45-A171-AB87E7C13032}"/>
              </a:ext>
            </a:extLst>
          </p:cNvPr>
          <p:cNvPicPr>
            <a:picLocks noChangeAspect="1"/>
          </p:cNvPicPr>
          <p:nvPr/>
        </p:nvPicPr>
        <p:blipFill>
          <a:blip r:embed="rId2"/>
          <a:stretch>
            <a:fillRect/>
          </a:stretch>
        </p:blipFill>
        <p:spPr>
          <a:xfrm>
            <a:off x="7263792" y="2323450"/>
            <a:ext cx="3642331" cy="4534550"/>
          </a:xfrm>
          <a:prstGeom prst="rect">
            <a:avLst/>
          </a:prstGeom>
        </p:spPr>
      </p:pic>
      <p:pic>
        <p:nvPicPr>
          <p:cNvPr id="6" name="图片 5">
            <a:extLst>
              <a:ext uri="{FF2B5EF4-FFF2-40B4-BE49-F238E27FC236}">
                <a16:creationId xmlns:a16="http://schemas.microsoft.com/office/drawing/2014/main" id="{727750FE-453D-4808-81BF-AD4BB25879FB}"/>
              </a:ext>
            </a:extLst>
          </p:cNvPr>
          <p:cNvPicPr>
            <a:picLocks noChangeAspect="1"/>
          </p:cNvPicPr>
          <p:nvPr/>
        </p:nvPicPr>
        <p:blipFill rotWithShape="1">
          <a:blip r:embed="rId3"/>
          <a:srcRect l="8022" t="4264" r="7508" b="36051"/>
          <a:stretch/>
        </p:blipFill>
        <p:spPr>
          <a:xfrm>
            <a:off x="1285877" y="2729010"/>
            <a:ext cx="5334001" cy="2294514"/>
          </a:xfrm>
          <a:prstGeom prst="rect">
            <a:avLst/>
          </a:prstGeom>
        </p:spPr>
      </p:pic>
    </p:spTree>
    <p:extLst>
      <p:ext uri="{BB962C8B-B14F-4D97-AF65-F5344CB8AC3E}">
        <p14:creationId xmlns:p14="http://schemas.microsoft.com/office/powerpoint/2010/main" val="4112437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E20710-032C-43AD-9522-027E0111CB88}"/>
              </a:ext>
            </a:extLst>
          </p:cNvPr>
          <p:cNvSpPr>
            <a:spLocks noGrp="1"/>
          </p:cNvSpPr>
          <p:nvPr>
            <p:ph type="title"/>
          </p:nvPr>
        </p:nvSpPr>
        <p:spPr/>
        <p:txBody>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a:latin typeface="Algerian" panose="04020705040A02060702" pitchFamily="82" charset="0"/>
              </a:rPr>
              <a:t>beyond individual words</a:t>
            </a:r>
            <a:endParaRPr lang="zh-CN" altLang="en-US" dirty="0"/>
          </a:p>
        </p:txBody>
      </p:sp>
      <p:sp>
        <p:nvSpPr>
          <p:cNvPr id="3" name="内容占位符 2">
            <a:extLst>
              <a:ext uri="{FF2B5EF4-FFF2-40B4-BE49-F238E27FC236}">
                <a16:creationId xmlns:a16="http://schemas.microsoft.com/office/drawing/2014/main" id="{0DD6E6EF-60A2-4335-81D4-1CBB85E73F9C}"/>
              </a:ext>
            </a:extLst>
          </p:cNvPr>
          <p:cNvSpPr>
            <a:spLocks noGrp="1"/>
          </p:cNvSpPr>
          <p:nvPr>
            <p:ph idx="1"/>
          </p:nvPr>
        </p:nvSpPr>
        <p:spPr>
          <a:xfrm>
            <a:off x="838200" y="1825625"/>
            <a:ext cx="10515600" cy="4667250"/>
          </a:xfrm>
        </p:spPr>
        <p:txBody>
          <a:bodyPr>
            <a:normAutofit fontScale="92500" lnSpcReduction="10000"/>
          </a:bodyPr>
          <a:lstStyle/>
          <a:p>
            <a:r>
              <a:rPr lang="en-US" altLang="zh-CN" dirty="0"/>
              <a:t>Word Tree</a:t>
            </a:r>
          </a:p>
          <a:p>
            <a:pPr lvl="1"/>
            <a:r>
              <a:rPr lang="en-US" altLang="zh-CN" dirty="0"/>
              <a:t>Follow word with all the phrases that follow it</a:t>
            </a:r>
          </a:p>
          <a:p>
            <a:pPr lvl="1"/>
            <a:r>
              <a:rPr lang="en-US" altLang="zh-CN" dirty="0"/>
              <a:t>Font size shows frequency of appearance</a:t>
            </a:r>
          </a:p>
          <a:p>
            <a:pPr lvl="1"/>
            <a:r>
              <a:rPr lang="en-US" altLang="zh-CN" dirty="0"/>
              <a:t>Continue branch until hitting unique phrase</a:t>
            </a:r>
          </a:p>
          <a:p>
            <a:pPr lvl="1"/>
            <a:r>
              <a:rPr lang="en-US" altLang="zh-CN" dirty="0"/>
              <a:t>Clicking on phrase (a node) makes it focus (truncate the tree, only show the subtree rooted from that word.</a:t>
            </a:r>
          </a:p>
          <a:p>
            <a:pPr lvl="1"/>
            <a:r>
              <a:rPr lang="en-US" altLang="zh-CN" dirty="0"/>
              <a:t>Can be ordered alphabetically, by frequency, or by first appearance.</a:t>
            </a:r>
          </a:p>
          <a:p>
            <a:r>
              <a:rPr lang="en-US" altLang="zh-CN" dirty="0"/>
              <a:t>Phrase Nets</a:t>
            </a:r>
          </a:p>
          <a:p>
            <a:pPr lvl="1"/>
            <a:r>
              <a:rPr lang="en-US" altLang="zh-CN" dirty="0"/>
              <a:t>Nets do not typically have one root.</a:t>
            </a:r>
          </a:p>
          <a:p>
            <a:pPr lvl="1"/>
            <a:r>
              <a:rPr lang="en-US" altLang="zh-CN" dirty="0"/>
              <a:t>They can have cycles, edges going back and forth.</a:t>
            </a:r>
          </a:p>
          <a:p>
            <a:pPr lvl="1"/>
            <a:r>
              <a:rPr lang="en-US" altLang="zh-CN" dirty="0"/>
              <a:t>Presents pairs of terms from phrases such as: X and Y, X’s Y, X at Y, X is/are/was/were Y, X of Y.</a:t>
            </a:r>
          </a:p>
          <a:p>
            <a:pPr lvl="1"/>
            <a:r>
              <a:rPr lang="en-US" altLang="zh-CN" dirty="0"/>
              <a:t>Uses special graph layout algorithm with compression and simplification.</a:t>
            </a:r>
            <a:endParaRPr lang="zh-CN" altLang="en-US" dirty="0"/>
          </a:p>
        </p:txBody>
      </p:sp>
    </p:spTree>
    <p:extLst>
      <p:ext uri="{BB962C8B-B14F-4D97-AF65-F5344CB8AC3E}">
        <p14:creationId xmlns:p14="http://schemas.microsoft.com/office/powerpoint/2010/main" val="973085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365F32D-AA49-4C1B-B928-65FF8DEFE544}"/>
              </a:ext>
            </a:extLst>
          </p:cNvPr>
          <p:cNvPicPr>
            <a:picLocks noChangeAspect="1"/>
          </p:cNvPicPr>
          <p:nvPr/>
        </p:nvPicPr>
        <p:blipFill>
          <a:blip r:embed="rId2"/>
          <a:stretch>
            <a:fillRect/>
          </a:stretch>
        </p:blipFill>
        <p:spPr>
          <a:xfrm>
            <a:off x="362999" y="2151650"/>
            <a:ext cx="11466001" cy="4636500"/>
          </a:xfrm>
          <a:prstGeom prst="rect">
            <a:avLst/>
          </a:prstGeom>
        </p:spPr>
      </p:pic>
      <p:sp>
        <p:nvSpPr>
          <p:cNvPr id="2" name="标题 1">
            <a:extLst>
              <a:ext uri="{FF2B5EF4-FFF2-40B4-BE49-F238E27FC236}">
                <a16:creationId xmlns:a16="http://schemas.microsoft.com/office/drawing/2014/main" id="{57BA6389-3EF1-4DD9-A64E-B290175B786F}"/>
              </a:ext>
            </a:extLst>
          </p:cNvPr>
          <p:cNvSpPr>
            <a:spLocks noGrp="1"/>
          </p:cNvSpPr>
          <p:nvPr>
            <p:ph type="title"/>
          </p:nvPr>
        </p:nvSpPr>
        <p:spPr/>
        <p:txBody>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a:latin typeface="Algerian" panose="04020705040A02060702" pitchFamily="82" charset="0"/>
              </a:rPr>
              <a:t>beyond individual words</a:t>
            </a:r>
            <a:endParaRPr lang="zh-CN" altLang="en-US" dirty="0">
              <a:latin typeface="Algerian" panose="04020705040A02060702" pitchFamily="82" charset="0"/>
            </a:endParaRPr>
          </a:p>
        </p:txBody>
      </p:sp>
      <p:sp>
        <p:nvSpPr>
          <p:cNvPr id="3" name="内容占位符 2">
            <a:extLst>
              <a:ext uri="{FF2B5EF4-FFF2-40B4-BE49-F238E27FC236}">
                <a16:creationId xmlns:a16="http://schemas.microsoft.com/office/drawing/2014/main" id="{658FF00C-4670-416A-89F8-087D209828DB}"/>
              </a:ext>
            </a:extLst>
          </p:cNvPr>
          <p:cNvSpPr>
            <a:spLocks noGrp="1"/>
          </p:cNvSpPr>
          <p:nvPr>
            <p:ph idx="1"/>
          </p:nvPr>
        </p:nvSpPr>
        <p:spPr/>
        <p:txBody>
          <a:bodyPr/>
          <a:lstStyle/>
          <a:p>
            <a:pPr marL="0" indent="0">
              <a:buNone/>
            </a:pPr>
            <a:r>
              <a:rPr lang="en-US" altLang="zh-CN" b="1" dirty="0"/>
              <a:t>Word Tree</a:t>
            </a:r>
            <a:endParaRPr lang="zh-CN" altLang="en-US" b="1" dirty="0"/>
          </a:p>
        </p:txBody>
      </p:sp>
    </p:spTree>
    <p:extLst>
      <p:ext uri="{BB962C8B-B14F-4D97-AF65-F5344CB8AC3E}">
        <p14:creationId xmlns:p14="http://schemas.microsoft.com/office/powerpoint/2010/main" val="3559226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86D44-63EB-4AB8-B7C8-83118503B029}"/>
              </a:ext>
            </a:extLst>
          </p:cNvPr>
          <p:cNvSpPr>
            <a:spLocks noGrp="1"/>
          </p:cNvSpPr>
          <p:nvPr>
            <p:ph type="title"/>
          </p:nvPr>
        </p:nvSpPr>
        <p:spPr/>
        <p:txBody>
          <a:bodyPr/>
          <a:lstStyle/>
          <a:p>
            <a:r>
              <a:rPr lang="en-US" altLang="zh-CN" dirty="0">
                <a:latin typeface="Algerian" panose="04020705040A02060702" pitchFamily="82" charset="0"/>
              </a:rPr>
              <a:t>User interaction</a:t>
            </a:r>
            <a:br>
              <a:rPr lang="en-US" altLang="zh-CN" dirty="0">
                <a:latin typeface="Algerian" panose="04020705040A02060702" pitchFamily="82" charset="0"/>
              </a:rPr>
            </a:br>
            <a:r>
              <a:rPr lang="en-US" altLang="zh-CN" dirty="0" err="1">
                <a:latin typeface="Algerian" panose="04020705040A02060702" pitchFamily="82" charset="0"/>
              </a:rPr>
              <a:t>interaction</a:t>
            </a:r>
            <a:r>
              <a:rPr lang="en-US" altLang="zh-CN" dirty="0">
                <a:latin typeface="Algerian" panose="04020705040A02060702" pitchFamily="82" charset="0"/>
              </a:rPr>
              <a:t> types</a:t>
            </a:r>
            <a:endParaRPr lang="zh-CN" altLang="en-US" dirty="0"/>
          </a:p>
        </p:txBody>
      </p:sp>
      <p:sp>
        <p:nvSpPr>
          <p:cNvPr id="3" name="内容占位符 2">
            <a:extLst>
              <a:ext uri="{FF2B5EF4-FFF2-40B4-BE49-F238E27FC236}">
                <a16:creationId xmlns:a16="http://schemas.microsoft.com/office/drawing/2014/main" id="{40058247-5E67-4E10-A672-B5A9FDA4518D}"/>
              </a:ext>
            </a:extLst>
          </p:cNvPr>
          <p:cNvSpPr>
            <a:spLocks noGrp="1"/>
          </p:cNvSpPr>
          <p:nvPr>
            <p:ph idx="1"/>
          </p:nvPr>
        </p:nvSpPr>
        <p:spPr>
          <a:xfrm>
            <a:off x="838200" y="1619250"/>
            <a:ext cx="10515600" cy="5238750"/>
          </a:xfrm>
        </p:spPr>
        <p:txBody>
          <a:bodyPr>
            <a:normAutofit lnSpcReduction="10000"/>
          </a:bodyPr>
          <a:lstStyle/>
          <a:p>
            <a:r>
              <a:rPr lang="en-US" altLang="zh-CN" dirty="0" err="1"/>
              <a:t>Few’s</a:t>
            </a:r>
            <a:r>
              <a:rPr lang="en-US" altLang="zh-CN" dirty="0"/>
              <a:t> Principles – especially useful ways of interacting with data</a:t>
            </a:r>
          </a:p>
          <a:p>
            <a:pPr lvl="1"/>
            <a:r>
              <a:rPr lang="en-US" altLang="zh-CN" dirty="0"/>
              <a:t>Comparing</a:t>
            </a:r>
          </a:p>
          <a:p>
            <a:pPr lvl="1"/>
            <a:r>
              <a:rPr lang="en-US" altLang="zh-CN" dirty="0"/>
              <a:t>Sorting</a:t>
            </a:r>
          </a:p>
          <a:p>
            <a:pPr lvl="1"/>
            <a:r>
              <a:rPr lang="en-US" altLang="zh-CN" dirty="0"/>
              <a:t>Adding variables</a:t>
            </a:r>
          </a:p>
          <a:p>
            <a:pPr lvl="1"/>
            <a:r>
              <a:rPr lang="en-US" altLang="zh-CN" dirty="0"/>
              <a:t>Filtering</a:t>
            </a:r>
          </a:p>
          <a:p>
            <a:pPr lvl="1"/>
            <a:r>
              <a:rPr lang="en-US" altLang="zh-CN" dirty="0"/>
              <a:t>Highlighting</a:t>
            </a:r>
          </a:p>
          <a:p>
            <a:pPr lvl="1"/>
            <a:r>
              <a:rPr lang="en-US" altLang="zh-CN" dirty="0"/>
              <a:t>Aggregating</a:t>
            </a:r>
          </a:p>
          <a:p>
            <a:pPr lvl="1"/>
            <a:r>
              <a:rPr lang="en-US" altLang="zh-CN" dirty="0"/>
              <a:t>Re-expressing</a:t>
            </a:r>
          </a:p>
          <a:p>
            <a:pPr lvl="1"/>
            <a:r>
              <a:rPr lang="en-US" altLang="zh-CN" dirty="0"/>
              <a:t>Re-visualizing</a:t>
            </a:r>
          </a:p>
          <a:p>
            <a:pPr lvl="1"/>
            <a:r>
              <a:rPr lang="en-US" altLang="zh-CN" dirty="0"/>
              <a:t>Zooming and panning (</a:t>
            </a:r>
            <a:r>
              <a:rPr lang="zh-CN" altLang="en-US" dirty="0"/>
              <a:t>摄像头水平移动</a:t>
            </a:r>
            <a:r>
              <a:rPr lang="en-US" altLang="zh-CN" dirty="0"/>
              <a:t>)</a:t>
            </a:r>
          </a:p>
          <a:p>
            <a:pPr lvl="1"/>
            <a:r>
              <a:rPr lang="en-US" altLang="zh-CN" dirty="0"/>
              <a:t>Re-scaling</a:t>
            </a:r>
          </a:p>
          <a:p>
            <a:pPr lvl="1"/>
            <a:r>
              <a:rPr lang="en-US" altLang="zh-CN" dirty="0"/>
              <a:t>Accessing details on demand</a:t>
            </a:r>
          </a:p>
          <a:p>
            <a:pPr lvl="1"/>
            <a:r>
              <a:rPr lang="en-US" altLang="zh-CN" dirty="0"/>
              <a:t>Annotating</a:t>
            </a:r>
          </a:p>
          <a:p>
            <a:pPr lvl="1"/>
            <a:r>
              <a:rPr lang="en-US" altLang="zh-CN" dirty="0"/>
              <a:t>Bookmarking</a:t>
            </a:r>
            <a:endParaRPr lang="zh-CN" altLang="en-US" dirty="0"/>
          </a:p>
        </p:txBody>
      </p:sp>
    </p:spTree>
    <p:extLst>
      <p:ext uri="{BB962C8B-B14F-4D97-AF65-F5344CB8AC3E}">
        <p14:creationId xmlns:p14="http://schemas.microsoft.com/office/powerpoint/2010/main" val="21060199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2BCD80-2E16-4661-A8D5-6E5048EFD85A}"/>
              </a:ext>
            </a:extLst>
          </p:cNvPr>
          <p:cNvSpPr>
            <a:spLocks noGrp="1"/>
          </p:cNvSpPr>
          <p:nvPr>
            <p:ph type="title"/>
          </p:nvPr>
        </p:nvSpPr>
        <p:spPr/>
        <p:txBody>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a:latin typeface="Algerian" panose="04020705040A02060702" pitchFamily="82" charset="0"/>
              </a:rPr>
              <a:t>beyond individual words</a:t>
            </a:r>
            <a:endParaRPr lang="zh-CN" altLang="en-US" dirty="0"/>
          </a:p>
        </p:txBody>
      </p:sp>
      <p:pic>
        <p:nvPicPr>
          <p:cNvPr id="4" name="图片 3">
            <a:extLst>
              <a:ext uri="{FF2B5EF4-FFF2-40B4-BE49-F238E27FC236}">
                <a16:creationId xmlns:a16="http://schemas.microsoft.com/office/drawing/2014/main" id="{4AF0A133-9BC2-43E5-8507-73F3A947C200}"/>
              </a:ext>
            </a:extLst>
          </p:cNvPr>
          <p:cNvPicPr>
            <a:picLocks noChangeAspect="1"/>
          </p:cNvPicPr>
          <p:nvPr/>
        </p:nvPicPr>
        <p:blipFill rotWithShape="1">
          <a:blip r:embed="rId2"/>
          <a:srcRect l="7734" t="24652" r="11797" b="16111"/>
          <a:stretch/>
        </p:blipFill>
        <p:spPr>
          <a:xfrm>
            <a:off x="339516" y="2016125"/>
            <a:ext cx="11512968" cy="4767262"/>
          </a:xfrm>
          <a:prstGeom prst="rect">
            <a:avLst/>
          </a:prstGeom>
        </p:spPr>
      </p:pic>
      <p:sp>
        <p:nvSpPr>
          <p:cNvPr id="5" name="内容占位符 2">
            <a:extLst>
              <a:ext uri="{FF2B5EF4-FFF2-40B4-BE49-F238E27FC236}">
                <a16:creationId xmlns:a16="http://schemas.microsoft.com/office/drawing/2014/main" id="{CF259941-F7DC-46ED-AAEC-ED8004949157}"/>
              </a:ext>
            </a:extLst>
          </p:cNvPr>
          <p:cNvSpPr>
            <a:spLocks noGrp="1"/>
          </p:cNvSpPr>
          <p:nvPr>
            <p:ph idx="1"/>
          </p:nvPr>
        </p:nvSpPr>
        <p:spPr>
          <a:xfrm>
            <a:off x="838200" y="1825625"/>
            <a:ext cx="10515600" cy="4351338"/>
          </a:xfrm>
        </p:spPr>
        <p:txBody>
          <a:bodyPr/>
          <a:lstStyle/>
          <a:p>
            <a:pPr marL="0" indent="0">
              <a:buNone/>
            </a:pPr>
            <a:r>
              <a:rPr lang="en-US" altLang="zh-CN" b="1" dirty="0"/>
              <a:t>Phrase Net</a:t>
            </a:r>
            <a:endParaRPr lang="zh-CN" altLang="en-US" b="1" dirty="0"/>
          </a:p>
        </p:txBody>
      </p:sp>
    </p:spTree>
    <p:extLst>
      <p:ext uri="{BB962C8B-B14F-4D97-AF65-F5344CB8AC3E}">
        <p14:creationId xmlns:p14="http://schemas.microsoft.com/office/powerpoint/2010/main" val="1384836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55556-470E-4FEB-8190-662B9A9259D6}"/>
              </a:ext>
            </a:extLst>
          </p:cNvPr>
          <p:cNvSpPr>
            <a:spLocks noGrp="1"/>
          </p:cNvSpPr>
          <p:nvPr>
            <p:ph type="title"/>
          </p:nvPr>
        </p:nvSpPr>
        <p:spPr/>
        <p:txBody>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a:latin typeface="Algerian" panose="04020705040A02060702" pitchFamily="82" charset="0"/>
              </a:rPr>
              <a:t>beyond individual words</a:t>
            </a:r>
            <a:endParaRPr lang="zh-CN" altLang="en-US" dirty="0"/>
          </a:p>
        </p:txBody>
      </p:sp>
      <p:sp>
        <p:nvSpPr>
          <p:cNvPr id="3" name="内容占位符 2">
            <a:extLst>
              <a:ext uri="{FF2B5EF4-FFF2-40B4-BE49-F238E27FC236}">
                <a16:creationId xmlns:a16="http://schemas.microsoft.com/office/drawing/2014/main" id="{5E29F48A-B23B-4954-BD73-4D45C9A15DB4}"/>
              </a:ext>
            </a:extLst>
          </p:cNvPr>
          <p:cNvSpPr>
            <a:spLocks noGrp="1"/>
          </p:cNvSpPr>
          <p:nvPr>
            <p:ph idx="1"/>
          </p:nvPr>
        </p:nvSpPr>
        <p:spPr/>
        <p:txBody>
          <a:bodyPr/>
          <a:lstStyle/>
          <a:p>
            <a:r>
              <a:rPr lang="en-US" altLang="zh-CN" dirty="0" err="1"/>
              <a:t>SentenTree</a:t>
            </a:r>
            <a:endParaRPr lang="en-US" altLang="zh-CN" dirty="0"/>
          </a:p>
          <a:p>
            <a:pPr lvl="1"/>
            <a:r>
              <a:rPr lang="en-US" altLang="zh-CN" dirty="0"/>
              <a:t>Add sentence structure to word cloud to give this more meaning (combine word clouds with sentence structure).</a:t>
            </a:r>
          </a:p>
          <a:p>
            <a:pPr lvl="1"/>
            <a:r>
              <a:rPr lang="en-US" altLang="zh-CN" dirty="0"/>
              <a:t>Think of it as a word tree that goes toward both directions for every word.</a:t>
            </a:r>
            <a:endParaRPr lang="zh-CN" altLang="en-US" dirty="0"/>
          </a:p>
        </p:txBody>
      </p:sp>
      <p:pic>
        <p:nvPicPr>
          <p:cNvPr id="4" name="图片 3">
            <a:extLst>
              <a:ext uri="{FF2B5EF4-FFF2-40B4-BE49-F238E27FC236}">
                <a16:creationId xmlns:a16="http://schemas.microsoft.com/office/drawing/2014/main" id="{98249532-8B1D-418B-9946-6BF7652DDABF}"/>
              </a:ext>
            </a:extLst>
          </p:cNvPr>
          <p:cNvPicPr>
            <a:picLocks noChangeAspect="1"/>
          </p:cNvPicPr>
          <p:nvPr/>
        </p:nvPicPr>
        <p:blipFill>
          <a:blip r:embed="rId2"/>
          <a:stretch>
            <a:fillRect/>
          </a:stretch>
        </p:blipFill>
        <p:spPr>
          <a:xfrm>
            <a:off x="0" y="4001294"/>
            <a:ext cx="12192000" cy="1147035"/>
          </a:xfrm>
          <a:prstGeom prst="rect">
            <a:avLst/>
          </a:prstGeom>
        </p:spPr>
      </p:pic>
    </p:spTree>
    <p:extLst>
      <p:ext uri="{BB962C8B-B14F-4D97-AF65-F5344CB8AC3E}">
        <p14:creationId xmlns:p14="http://schemas.microsoft.com/office/powerpoint/2010/main" val="1564630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22443-3529-4D4B-ADE0-CAFFC742B533}"/>
              </a:ext>
            </a:extLst>
          </p:cNvPr>
          <p:cNvSpPr>
            <a:spLocks noGrp="1"/>
          </p:cNvSpPr>
          <p:nvPr>
            <p:ph type="title"/>
          </p:nvPr>
        </p:nvSpPr>
        <p:spPr>
          <a:xfrm>
            <a:off x="657225" y="365125"/>
            <a:ext cx="10925175" cy="1325563"/>
          </a:xfrm>
        </p:spPr>
        <p:txBody>
          <a:bodyPr>
            <a:normAutofit/>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a:latin typeface="Algerian" panose="04020705040A02060702" pitchFamily="82" charset="0"/>
              </a:rPr>
              <a:t>visualize a collection of documents</a:t>
            </a:r>
            <a:endParaRPr lang="zh-CN" altLang="en-US" dirty="0"/>
          </a:p>
        </p:txBody>
      </p:sp>
      <p:sp>
        <p:nvSpPr>
          <p:cNvPr id="3" name="内容占位符 2">
            <a:extLst>
              <a:ext uri="{FF2B5EF4-FFF2-40B4-BE49-F238E27FC236}">
                <a16:creationId xmlns:a16="http://schemas.microsoft.com/office/drawing/2014/main" id="{24DFDD72-2A08-4A18-94BD-D7D71F103C45}"/>
              </a:ext>
            </a:extLst>
          </p:cNvPr>
          <p:cNvSpPr>
            <a:spLocks noGrp="1"/>
          </p:cNvSpPr>
          <p:nvPr>
            <p:ph idx="1"/>
          </p:nvPr>
        </p:nvSpPr>
        <p:spPr>
          <a:xfrm>
            <a:off x="838200" y="1825624"/>
            <a:ext cx="10515600" cy="4956175"/>
          </a:xfrm>
        </p:spPr>
        <p:txBody>
          <a:bodyPr>
            <a:normAutofit/>
          </a:bodyPr>
          <a:lstStyle/>
          <a:p>
            <a:r>
              <a:rPr lang="en-US" altLang="zh-CN" b="1" dirty="0">
                <a:solidFill>
                  <a:schemeClr val="accent1">
                    <a:lumMod val="75000"/>
                  </a:schemeClr>
                </a:solidFill>
              </a:rPr>
              <a:t>Document analysis metrics</a:t>
            </a:r>
          </a:p>
          <a:p>
            <a:pPr lvl="1"/>
            <a:r>
              <a:rPr lang="en-US" altLang="zh-CN" dirty="0">
                <a:solidFill>
                  <a:schemeClr val="accent1">
                    <a:lumMod val="75000"/>
                  </a:schemeClr>
                </a:solidFill>
              </a:rPr>
              <a:t>Average word length</a:t>
            </a:r>
          </a:p>
          <a:p>
            <a:pPr lvl="1"/>
            <a:r>
              <a:rPr lang="en-US" altLang="zh-CN" dirty="0">
                <a:solidFill>
                  <a:schemeClr val="accent1">
                    <a:lumMod val="75000"/>
                  </a:schemeClr>
                </a:solidFill>
              </a:rPr>
              <a:t>Syllables per word</a:t>
            </a:r>
          </a:p>
          <a:p>
            <a:pPr lvl="1"/>
            <a:r>
              <a:rPr lang="en-US" altLang="zh-CN" dirty="0">
                <a:solidFill>
                  <a:schemeClr val="accent1">
                    <a:lumMod val="75000"/>
                  </a:schemeClr>
                </a:solidFill>
              </a:rPr>
              <a:t>Average sentence length</a:t>
            </a:r>
          </a:p>
          <a:p>
            <a:pPr lvl="1"/>
            <a:r>
              <a:rPr lang="en-US" altLang="zh-CN" dirty="0">
                <a:solidFill>
                  <a:schemeClr val="accent1">
                    <a:lumMod val="75000"/>
                  </a:schemeClr>
                </a:solidFill>
              </a:rPr>
              <a:t>Percentage of nouns, verbs, adjectives</a:t>
            </a:r>
          </a:p>
          <a:p>
            <a:pPr lvl="1"/>
            <a:r>
              <a:rPr lang="en-US" altLang="zh-CN" dirty="0">
                <a:solidFill>
                  <a:schemeClr val="accent1">
                    <a:lumMod val="75000"/>
                  </a:schemeClr>
                </a:solidFill>
              </a:rPr>
              <a:t>Frequencies of specific words</a:t>
            </a:r>
          </a:p>
          <a:p>
            <a:pPr lvl="1"/>
            <a:r>
              <a:rPr lang="en-US" altLang="zh-CN" dirty="0">
                <a:solidFill>
                  <a:schemeClr val="accent1">
                    <a:lumMod val="75000"/>
                  </a:schemeClr>
                </a:solidFill>
              </a:rPr>
              <a:t>Hapax Legomena – number of words that occur once</a:t>
            </a:r>
          </a:p>
          <a:p>
            <a:r>
              <a:rPr lang="en-US" altLang="zh-CN" dirty="0"/>
              <a:t>Document metadata</a:t>
            </a:r>
          </a:p>
          <a:p>
            <a:r>
              <a:rPr lang="en-US" altLang="zh-CN" dirty="0"/>
              <a:t>Document entities</a:t>
            </a:r>
          </a:p>
          <a:p>
            <a:r>
              <a:rPr lang="en-US" altLang="zh-CN" dirty="0"/>
              <a:t>Connections between documents</a:t>
            </a:r>
          </a:p>
          <a:p>
            <a:r>
              <a:rPr lang="en-US" altLang="zh-CN" dirty="0"/>
              <a:t>Documents concepts and themes</a:t>
            </a:r>
            <a:endParaRPr lang="zh-CN" altLang="en-US" dirty="0"/>
          </a:p>
        </p:txBody>
      </p:sp>
    </p:spTree>
    <p:extLst>
      <p:ext uri="{BB962C8B-B14F-4D97-AF65-F5344CB8AC3E}">
        <p14:creationId xmlns:p14="http://schemas.microsoft.com/office/powerpoint/2010/main" val="20922623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CB78FD-A170-4789-B9A5-BD2B07D3FCC3}"/>
              </a:ext>
            </a:extLst>
          </p:cNvPr>
          <p:cNvSpPr>
            <a:spLocks noGrp="1"/>
          </p:cNvSpPr>
          <p:nvPr>
            <p:ph type="title"/>
          </p:nvPr>
        </p:nvSpPr>
        <p:spPr>
          <a:xfrm>
            <a:off x="466725" y="365125"/>
            <a:ext cx="10887075" cy="1325563"/>
          </a:xfrm>
        </p:spPr>
        <p:txBody>
          <a:bodyPr>
            <a:normAutofit/>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a:latin typeface="Algerian" panose="04020705040A02060702" pitchFamily="82" charset="0"/>
              </a:rPr>
              <a:t>visualize a collection of documents</a:t>
            </a:r>
            <a:endParaRPr lang="zh-CN" altLang="en-US" dirty="0">
              <a:latin typeface="Algerian" panose="04020705040A02060702" pitchFamily="82" charset="0"/>
            </a:endParaRPr>
          </a:p>
        </p:txBody>
      </p:sp>
      <p:sp>
        <p:nvSpPr>
          <p:cNvPr id="3" name="内容占位符 2">
            <a:extLst>
              <a:ext uri="{FF2B5EF4-FFF2-40B4-BE49-F238E27FC236}">
                <a16:creationId xmlns:a16="http://schemas.microsoft.com/office/drawing/2014/main" id="{A1D0892D-2DC7-49DA-9A48-BAF41533F00A}"/>
              </a:ext>
            </a:extLst>
          </p:cNvPr>
          <p:cNvSpPr>
            <a:spLocks noGrp="1"/>
          </p:cNvSpPr>
          <p:nvPr>
            <p:ph idx="1"/>
          </p:nvPr>
        </p:nvSpPr>
        <p:spPr>
          <a:xfrm>
            <a:off x="838200" y="1771650"/>
            <a:ext cx="10515600" cy="5000625"/>
          </a:xfrm>
        </p:spPr>
        <p:txBody>
          <a:bodyPr>
            <a:normAutofit/>
          </a:bodyPr>
          <a:lstStyle/>
          <a:p>
            <a:r>
              <a:rPr lang="en-US" altLang="zh-CN" dirty="0" err="1"/>
              <a:t>HeatMap</a:t>
            </a:r>
            <a:endParaRPr lang="en-US" altLang="zh-CN" dirty="0"/>
          </a:p>
          <a:p>
            <a:pPr lvl="1"/>
            <a:r>
              <a:rPr lang="en-US" altLang="zh-CN" dirty="0"/>
              <a:t>Readability Metrics: ease of sentence reading, based on vocab difficulty, sentence structure, </a:t>
            </a:r>
            <a:r>
              <a:rPr lang="en-US" altLang="zh-CN" dirty="0" err="1"/>
              <a:t>etc</a:t>
            </a:r>
            <a:r>
              <a:rPr lang="en-US" altLang="zh-CN" dirty="0"/>
              <a:t> (provide quantitative measures of readability).</a:t>
            </a:r>
          </a:p>
          <a:p>
            <a:pPr lvl="1"/>
            <a:r>
              <a:rPr lang="en-US" altLang="zh-CN" dirty="0"/>
              <a:t>Each metric encoded to heatmap color range to determine the readability of the sentence, gave an understanding of why a sentence was hard to read.</a:t>
            </a:r>
          </a:p>
          <a:p>
            <a:pPr lvl="1"/>
            <a:r>
              <a:rPr lang="en-US" altLang="zh-CN" dirty="0"/>
              <a:t>Good at determining what parts of a document are less readable.</a:t>
            </a:r>
          </a:p>
          <a:p>
            <a:pPr lvl="1"/>
            <a:r>
              <a:rPr lang="en-US" altLang="zh-CN" dirty="0"/>
              <a:t>Features used:</a:t>
            </a:r>
          </a:p>
          <a:p>
            <a:pPr lvl="2"/>
            <a:r>
              <a:rPr lang="en-US" altLang="zh-CN" dirty="0"/>
              <a:t>Word length</a:t>
            </a:r>
          </a:p>
          <a:p>
            <a:pPr lvl="2"/>
            <a:r>
              <a:rPr lang="en-US" altLang="zh-CN" dirty="0"/>
              <a:t>Vocabulary complexity</a:t>
            </a:r>
          </a:p>
          <a:p>
            <a:pPr lvl="2"/>
            <a:r>
              <a:rPr lang="en-US" altLang="zh-CN" dirty="0"/>
              <a:t>Nominal forms</a:t>
            </a:r>
          </a:p>
          <a:p>
            <a:pPr lvl="2"/>
            <a:r>
              <a:rPr lang="en-US" altLang="zh-CN" dirty="0"/>
              <a:t>Sentence length</a:t>
            </a:r>
          </a:p>
          <a:p>
            <a:pPr lvl="2"/>
            <a:r>
              <a:rPr lang="en-US" altLang="zh-CN" dirty="0"/>
              <a:t>Sentence structure complexity</a:t>
            </a:r>
          </a:p>
        </p:txBody>
      </p:sp>
    </p:spTree>
    <p:extLst>
      <p:ext uri="{BB962C8B-B14F-4D97-AF65-F5344CB8AC3E}">
        <p14:creationId xmlns:p14="http://schemas.microsoft.com/office/powerpoint/2010/main" val="1219871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301894-4DCF-4D34-A3EF-BA5E5A83F67C}"/>
              </a:ext>
            </a:extLst>
          </p:cNvPr>
          <p:cNvSpPr>
            <a:spLocks noGrp="1"/>
          </p:cNvSpPr>
          <p:nvPr>
            <p:ph type="title"/>
          </p:nvPr>
        </p:nvSpPr>
        <p:spPr>
          <a:xfrm>
            <a:off x="665167" y="365125"/>
            <a:ext cx="10861666" cy="1325563"/>
          </a:xfrm>
        </p:spPr>
        <p:txBody>
          <a:bodyPr>
            <a:normAutofit/>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a:latin typeface="Algerian" panose="04020705040A02060702" pitchFamily="82" charset="0"/>
              </a:rPr>
              <a:t>visualize a collection of documents</a:t>
            </a:r>
            <a:endParaRPr lang="zh-CN" altLang="en-US" dirty="0"/>
          </a:p>
        </p:txBody>
      </p:sp>
      <p:sp>
        <p:nvSpPr>
          <p:cNvPr id="3" name="内容占位符 2">
            <a:extLst>
              <a:ext uri="{FF2B5EF4-FFF2-40B4-BE49-F238E27FC236}">
                <a16:creationId xmlns:a16="http://schemas.microsoft.com/office/drawing/2014/main" id="{6B7890A3-9DC4-4143-A46C-CC6B5E1F9EE2}"/>
              </a:ext>
            </a:extLst>
          </p:cNvPr>
          <p:cNvSpPr>
            <a:spLocks noGrp="1"/>
          </p:cNvSpPr>
          <p:nvPr>
            <p:ph idx="1"/>
          </p:nvPr>
        </p:nvSpPr>
        <p:spPr/>
        <p:txBody>
          <a:bodyPr/>
          <a:lstStyle/>
          <a:p>
            <a:pPr lvl="1"/>
            <a:r>
              <a:rPr lang="en-US" altLang="zh-CN" dirty="0"/>
              <a:t>Each block represents a contiguous set of words.</a:t>
            </a:r>
          </a:p>
          <a:p>
            <a:pPr lvl="1"/>
            <a:r>
              <a:rPr lang="en-US" altLang="zh-CN" dirty="0"/>
              <a:t>Do partial overlap in blocks for a smoother appearance.</a:t>
            </a:r>
            <a:endParaRPr lang="zh-CN" altLang="en-US" dirty="0"/>
          </a:p>
        </p:txBody>
      </p:sp>
      <p:pic>
        <p:nvPicPr>
          <p:cNvPr id="4" name="图片 3">
            <a:extLst>
              <a:ext uri="{FF2B5EF4-FFF2-40B4-BE49-F238E27FC236}">
                <a16:creationId xmlns:a16="http://schemas.microsoft.com/office/drawing/2014/main" id="{8609920E-5D3D-4AB1-81A3-5EDA3D88B382}"/>
              </a:ext>
            </a:extLst>
          </p:cNvPr>
          <p:cNvPicPr>
            <a:picLocks noChangeAspect="1"/>
          </p:cNvPicPr>
          <p:nvPr/>
        </p:nvPicPr>
        <p:blipFill rotWithShape="1">
          <a:blip r:embed="rId2"/>
          <a:srcRect l="7890" t="25277" r="12970" b="25000"/>
          <a:stretch/>
        </p:blipFill>
        <p:spPr>
          <a:xfrm>
            <a:off x="665167" y="2924175"/>
            <a:ext cx="10861666" cy="3838575"/>
          </a:xfrm>
          <a:prstGeom prst="rect">
            <a:avLst/>
          </a:prstGeom>
        </p:spPr>
      </p:pic>
    </p:spTree>
    <p:extLst>
      <p:ext uri="{BB962C8B-B14F-4D97-AF65-F5344CB8AC3E}">
        <p14:creationId xmlns:p14="http://schemas.microsoft.com/office/powerpoint/2010/main" val="1283484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3F425B-B846-411C-BD17-497E3F55C1F2}"/>
              </a:ext>
            </a:extLst>
          </p:cNvPr>
          <p:cNvSpPr>
            <a:spLocks noGrp="1"/>
          </p:cNvSpPr>
          <p:nvPr>
            <p:ph type="title"/>
          </p:nvPr>
        </p:nvSpPr>
        <p:spPr>
          <a:xfrm>
            <a:off x="657225" y="365125"/>
            <a:ext cx="11010900" cy="1325563"/>
          </a:xfrm>
        </p:spPr>
        <p:txBody>
          <a:bodyPr>
            <a:normAutofit/>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a:latin typeface="Algerian" panose="04020705040A02060702" pitchFamily="82" charset="0"/>
              </a:rPr>
              <a:t>visualize a collection of documents</a:t>
            </a:r>
            <a:endParaRPr lang="zh-CN" altLang="en-US" dirty="0">
              <a:latin typeface="Algerian" panose="04020705040A02060702" pitchFamily="82" charset="0"/>
            </a:endParaRPr>
          </a:p>
        </p:txBody>
      </p:sp>
      <p:sp>
        <p:nvSpPr>
          <p:cNvPr id="3" name="内容占位符 2">
            <a:extLst>
              <a:ext uri="{FF2B5EF4-FFF2-40B4-BE49-F238E27FC236}">
                <a16:creationId xmlns:a16="http://schemas.microsoft.com/office/drawing/2014/main" id="{BCEE885F-71C6-43F8-BA4A-8B63191B63E3}"/>
              </a:ext>
            </a:extLst>
          </p:cNvPr>
          <p:cNvSpPr>
            <a:spLocks noGrp="1"/>
          </p:cNvSpPr>
          <p:nvPr>
            <p:ph idx="1"/>
          </p:nvPr>
        </p:nvSpPr>
        <p:spPr/>
        <p:txBody>
          <a:bodyPr/>
          <a:lstStyle/>
          <a:p>
            <a:r>
              <a:rPr lang="en-US" altLang="zh-CN" dirty="0"/>
              <a:t>Document Cards</a:t>
            </a:r>
          </a:p>
          <a:p>
            <a:pPr lvl="1"/>
            <a:r>
              <a:rPr lang="en-US" altLang="zh-CN" dirty="0"/>
              <a:t>Compact visual representation of a document</a:t>
            </a:r>
          </a:p>
          <a:p>
            <a:pPr lvl="1"/>
            <a:r>
              <a:rPr lang="en-US" altLang="zh-CN" dirty="0"/>
              <a:t>Show key terms and important images</a:t>
            </a:r>
            <a:endParaRPr lang="zh-CN" altLang="en-US" dirty="0"/>
          </a:p>
        </p:txBody>
      </p:sp>
      <p:pic>
        <p:nvPicPr>
          <p:cNvPr id="4" name="图片 3">
            <a:extLst>
              <a:ext uri="{FF2B5EF4-FFF2-40B4-BE49-F238E27FC236}">
                <a16:creationId xmlns:a16="http://schemas.microsoft.com/office/drawing/2014/main" id="{C1CC02BE-9D52-4842-8CA4-4E13924EC20E}"/>
              </a:ext>
            </a:extLst>
          </p:cNvPr>
          <p:cNvPicPr>
            <a:picLocks noChangeAspect="1"/>
          </p:cNvPicPr>
          <p:nvPr/>
        </p:nvPicPr>
        <p:blipFill rotWithShape="1">
          <a:blip r:embed="rId2"/>
          <a:srcRect l="24687" t="26620" r="25859" b="9931"/>
          <a:stretch/>
        </p:blipFill>
        <p:spPr>
          <a:xfrm>
            <a:off x="6819082" y="2847975"/>
            <a:ext cx="5259436" cy="3795713"/>
          </a:xfrm>
          <a:prstGeom prst="rect">
            <a:avLst/>
          </a:prstGeom>
        </p:spPr>
      </p:pic>
    </p:spTree>
    <p:extLst>
      <p:ext uri="{BB962C8B-B14F-4D97-AF65-F5344CB8AC3E}">
        <p14:creationId xmlns:p14="http://schemas.microsoft.com/office/powerpoint/2010/main" val="1359531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364AD4-9B45-4940-A85B-9F03BE0F740A}"/>
              </a:ext>
            </a:extLst>
          </p:cNvPr>
          <p:cNvSpPr>
            <a:spLocks noGrp="1"/>
          </p:cNvSpPr>
          <p:nvPr>
            <p:ph type="title"/>
          </p:nvPr>
        </p:nvSpPr>
        <p:spPr>
          <a:xfrm>
            <a:off x="600075" y="365125"/>
            <a:ext cx="11029949" cy="1325563"/>
          </a:xfrm>
        </p:spPr>
        <p:txBody>
          <a:bodyPr>
            <a:normAutofit/>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a:latin typeface="Algerian" panose="04020705040A02060702" pitchFamily="82" charset="0"/>
              </a:rPr>
              <a:t>visualize a collection of documents</a:t>
            </a:r>
            <a:endParaRPr lang="zh-CN" altLang="en-US" dirty="0">
              <a:latin typeface="Algerian" panose="04020705040A02060702" pitchFamily="82" charset="0"/>
            </a:endParaRPr>
          </a:p>
        </p:txBody>
      </p:sp>
      <p:sp>
        <p:nvSpPr>
          <p:cNvPr id="3" name="内容占位符 2">
            <a:extLst>
              <a:ext uri="{FF2B5EF4-FFF2-40B4-BE49-F238E27FC236}">
                <a16:creationId xmlns:a16="http://schemas.microsoft.com/office/drawing/2014/main" id="{AB0B5B3C-12AC-422E-897F-ABDC303E0CC1}"/>
              </a:ext>
            </a:extLst>
          </p:cNvPr>
          <p:cNvSpPr>
            <a:spLocks noGrp="1"/>
          </p:cNvSpPr>
          <p:nvPr>
            <p:ph idx="1"/>
          </p:nvPr>
        </p:nvSpPr>
        <p:spPr/>
        <p:txBody>
          <a:bodyPr/>
          <a:lstStyle/>
          <a:p>
            <a:r>
              <a:rPr lang="en-US" altLang="zh-CN" dirty="0"/>
              <a:t>Bohemian Bookshelf</a:t>
            </a:r>
          </a:p>
          <a:p>
            <a:pPr lvl="1"/>
            <a:r>
              <a:rPr lang="en-US" altLang="zh-CN" dirty="0"/>
              <a:t>Really about casual browsing</a:t>
            </a:r>
          </a:p>
          <a:p>
            <a:pPr lvl="1"/>
            <a:r>
              <a:rPr lang="en-US" altLang="zh-CN" dirty="0"/>
              <a:t>Serendipitous browsing</a:t>
            </a:r>
            <a:endParaRPr lang="zh-CN" altLang="en-US" dirty="0"/>
          </a:p>
        </p:txBody>
      </p:sp>
      <p:pic>
        <p:nvPicPr>
          <p:cNvPr id="4" name="图片 3">
            <a:extLst>
              <a:ext uri="{FF2B5EF4-FFF2-40B4-BE49-F238E27FC236}">
                <a16:creationId xmlns:a16="http://schemas.microsoft.com/office/drawing/2014/main" id="{AB7B1B13-1674-47E2-A3E6-9D9E0D39DE9C}"/>
              </a:ext>
            </a:extLst>
          </p:cNvPr>
          <p:cNvPicPr>
            <a:picLocks noChangeAspect="1"/>
          </p:cNvPicPr>
          <p:nvPr/>
        </p:nvPicPr>
        <p:blipFill>
          <a:blip r:embed="rId2"/>
          <a:stretch>
            <a:fillRect/>
          </a:stretch>
        </p:blipFill>
        <p:spPr>
          <a:xfrm>
            <a:off x="4967116" y="2971800"/>
            <a:ext cx="6386684" cy="3644899"/>
          </a:xfrm>
          <a:prstGeom prst="rect">
            <a:avLst/>
          </a:prstGeom>
        </p:spPr>
      </p:pic>
    </p:spTree>
    <p:extLst>
      <p:ext uri="{BB962C8B-B14F-4D97-AF65-F5344CB8AC3E}">
        <p14:creationId xmlns:p14="http://schemas.microsoft.com/office/powerpoint/2010/main" val="2235363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8C6B17-7928-4FE2-AA06-233E34A01127}"/>
              </a:ext>
            </a:extLst>
          </p:cNvPr>
          <p:cNvSpPr>
            <a:spLocks noGrp="1"/>
          </p:cNvSpPr>
          <p:nvPr>
            <p:ph type="title"/>
          </p:nvPr>
        </p:nvSpPr>
        <p:spPr>
          <a:xfrm>
            <a:off x="638175" y="365125"/>
            <a:ext cx="10868025" cy="1325563"/>
          </a:xfrm>
        </p:spPr>
        <p:txBody>
          <a:bodyPr>
            <a:normAutofit/>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a:latin typeface="Algerian" panose="04020705040A02060702" pitchFamily="82" charset="0"/>
              </a:rPr>
              <a:t>visualize a collection of documents</a:t>
            </a:r>
            <a:endParaRPr lang="zh-CN" altLang="en-US" dirty="0">
              <a:latin typeface="Algerian" panose="04020705040A02060702" pitchFamily="82" charset="0"/>
            </a:endParaRPr>
          </a:p>
        </p:txBody>
      </p:sp>
      <p:sp>
        <p:nvSpPr>
          <p:cNvPr id="3" name="内容占位符 2">
            <a:extLst>
              <a:ext uri="{FF2B5EF4-FFF2-40B4-BE49-F238E27FC236}">
                <a16:creationId xmlns:a16="http://schemas.microsoft.com/office/drawing/2014/main" id="{CC81CB9C-1DE8-4C01-A072-8F146215E15C}"/>
              </a:ext>
            </a:extLst>
          </p:cNvPr>
          <p:cNvSpPr>
            <a:spLocks noGrp="1"/>
          </p:cNvSpPr>
          <p:nvPr>
            <p:ph idx="1"/>
          </p:nvPr>
        </p:nvSpPr>
        <p:spPr/>
        <p:txBody>
          <a:bodyPr/>
          <a:lstStyle/>
          <a:p>
            <a:r>
              <a:rPr lang="en-US" altLang="zh-CN" dirty="0"/>
              <a:t>Jigsaw</a:t>
            </a:r>
          </a:p>
          <a:p>
            <a:pPr lvl="1"/>
            <a:r>
              <a:rPr lang="en-US" altLang="zh-CN" dirty="0"/>
              <a:t>In contrast to Bohemian Bookshelf, Jigsaw targets sense-making scenarios.</a:t>
            </a:r>
          </a:p>
          <a:p>
            <a:pPr lvl="1"/>
            <a:r>
              <a:rPr lang="en-US" altLang="zh-CN" dirty="0"/>
              <a:t>Variety of visualization ranging from word-specific, to entity connections, to document clusters.</a:t>
            </a:r>
          </a:p>
          <a:p>
            <a:pPr lvl="1"/>
            <a:r>
              <a:rPr lang="en-US" altLang="zh-CN" dirty="0"/>
              <a:t>Primary focus: entity-document connection &amp; entity-entity connection.</a:t>
            </a:r>
          </a:p>
          <a:p>
            <a:pPr lvl="1"/>
            <a:r>
              <a:rPr lang="en-US" altLang="zh-CN" dirty="0"/>
              <a:t>Search capacity coupled with interactive exploration. </a:t>
            </a:r>
            <a:endParaRPr lang="zh-CN" altLang="en-US" dirty="0"/>
          </a:p>
        </p:txBody>
      </p:sp>
    </p:spTree>
    <p:extLst>
      <p:ext uri="{BB962C8B-B14F-4D97-AF65-F5344CB8AC3E}">
        <p14:creationId xmlns:p14="http://schemas.microsoft.com/office/powerpoint/2010/main" val="5130855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52ECAE-86C6-445A-8ABB-6CBB09A55F91}"/>
              </a:ext>
            </a:extLst>
          </p:cNvPr>
          <p:cNvSpPr>
            <a:spLocks noGrp="1"/>
          </p:cNvSpPr>
          <p:nvPr>
            <p:ph type="title"/>
          </p:nvPr>
        </p:nvSpPr>
        <p:spPr/>
        <p:txBody>
          <a:bodyPr>
            <a:normAutofit fontScale="90000"/>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a:latin typeface="Algerian" panose="04020705040A02060702" pitchFamily="82" charset="0"/>
              </a:rPr>
              <a:t>visualize a collection of documents</a:t>
            </a:r>
            <a:endParaRPr lang="zh-CN" altLang="en-US" dirty="0"/>
          </a:p>
        </p:txBody>
      </p:sp>
      <p:sp>
        <p:nvSpPr>
          <p:cNvPr id="3" name="内容占位符 2">
            <a:extLst>
              <a:ext uri="{FF2B5EF4-FFF2-40B4-BE49-F238E27FC236}">
                <a16:creationId xmlns:a16="http://schemas.microsoft.com/office/drawing/2014/main" id="{B964C322-89C6-4FDB-B7FB-6F808080F809}"/>
              </a:ext>
            </a:extLst>
          </p:cNvPr>
          <p:cNvSpPr>
            <a:spLocks noGrp="1"/>
          </p:cNvSpPr>
          <p:nvPr>
            <p:ph idx="1"/>
          </p:nvPr>
        </p:nvSpPr>
        <p:spPr>
          <a:xfrm>
            <a:off x="838200" y="1825625"/>
            <a:ext cx="3552825" cy="572294"/>
          </a:xfrm>
        </p:spPr>
        <p:txBody>
          <a:bodyPr/>
          <a:lstStyle/>
          <a:p>
            <a:pPr lvl="1"/>
            <a:r>
              <a:rPr lang="en-US" altLang="zh-CN" dirty="0"/>
              <a:t>Document view</a:t>
            </a:r>
            <a:endParaRPr lang="zh-CN" altLang="en-US" dirty="0"/>
          </a:p>
        </p:txBody>
      </p:sp>
      <p:pic>
        <p:nvPicPr>
          <p:cNvPr id="4" name="图片 3">
            <a:extLst>
              <a:ext uri="{FF2B5EF4-FFF2-40B4-BE49-F238E27FC236}">
                <a16:creationId xmlns:a16="http://schemas.microsoft.com/office/drawing/2014/main" id="{5291C22E-6928-4A42-B610-2651C225EFA0}"/>
              </a:ext>
            </a:extLst>
          </p:cNvPr>
          <p:cNvPicPr>
            <a:picLocks noChangeAspect="1"/>
          </p:cNvPicPr>
          <p:nvPr/>
        </p:nvPicPr>
        <p:blipFill rotWithShape="1">
          <a:blip r:embed="rId2"/>
          <a:srcRect l="18828" t="26621" r="25703" b="13889"/>
          <a:stretch/>
        </p:blipFill>
        <p:spPr>
          <a:xfrm>
            <a:off x="1" y="2532856"/>
            <a:ext cx="6572250" cy="3964949"/>
          </a:xfrm>
          <a:prstGeom prst="rect">
            <a:avLst/>
          </a:prstGeom>
        </p:spPr>
      </p:pic>
      <p:sp>
        <p:nvSpPr>
          <p:cNvPr id="5" name="内容占位符 2">
            <a:extLst>
              <a:ext uri="{FF2B5EF4-FFF2-40B4-BE49-F238E27FC236}">
                <a16:creationId xmlns:a16="http://schemas.microsoft.com/office/drawing/2014/main" id="{0EC7CE0B-2FAA-4979-B9ED-23561ADB56A1}"/>
              </a:ext>
            </a:extLst>
          </p:cNvPr>
          <p:cNvSpPr txBox="1">
            <a:spLocks/>
          </p:cNvSpPr>
          <p:nvPr/>
        </p:nvSpPr>
        <p:spPr>
          <a:xfrm>
            <a:off x="6505575" y="1825625"/>
            <a:ext cx="3971925" cy="5722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dirty="0"/>
              <a:t>Document Cluster view</a:t>
            </a:r>
            <a:endParaRPr lang="zh-CN" altLang="en-US" dirty="0"/>
          </a:p>
        </p:txBody>
      </p:sp>
      <p:pic>
        <p:nvPicPr>
          <p:cNvPr id="6" name="图片 5">
            <a:extLst>
              <a:ext uri="{FF2B5EF4-FFF2-40B4-BE49-F238E27FC236}">
                <a16:creationId xmlns:a16="http://schemas.microsoft.com/office/drawing/2014/main" id="{8AFFD6D0-85DB-4CDE-A80B-A469EEBF27B2}"/>
              </a:ext>
            </a:extLst>
          </p:cNvPr>
          <p:cNvPicPr>
            <a:picLocks noChangeAspect="1"/>
          </p:cNvPicPr>
          <p:nvPr/>
        </p:nvPicPr>
        <p:blipFill>
          <a:blip r:embed="rId3"/>
          <a:stretch>
            <a:fillRect/>
          </a:stretch>
        </p:blipFill>
        <p:spPr>
          <a:xfrm>
            <a:off x="6551144" y="2531125"/>
            <a:ext cx="5517032" cy="3961750"/>
          </a:xfrm>
          <a:prstGeom prst="rect">
            <a:avLst/>
          </a:prstGeom>
        </p:spPr>
      </p:pic>
    </p:spTree>
    <p:extLst>
      <p:ext uri="{BB962C8B-B14F-4D97-AF65-F5344CB8AC3E}">
        <p14:creationId xmlns:p14="http://schemas.microsoft.com/office/powerpoint/2010/main" val="1844541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C3A088-6D40-457C-B47B-2BD8481C8F19}"/>
              </a:ext>
            </a:extLst>
          </p:cNvPr>
          <p:cNvSpPr>
            <a:spLocks noGrp="1"/>
          </p:cNvSpPr>
          <p:nvPr>
            <p:ph type="title"/>
          </p:nvPr>
        </p:nvSpPr>
        <p:spPr/>
        <p:txBody>
          <a:bodyPr>
            <a:normAutofit fontScale="90000"/>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a:latin typeface="Algerian" panose="04020705040A02060702" pitchFamily="82" charset="0"/>
              </a:rPr>
              <a:t>visualize a collection of documents</a:t>
            </a:r>
            <a:endParaRPr lang="zh-CN" altLang="en-US" dirty="0"/>
          </a:p>
        </p:txBody>
      </p:sp>
      <p:sp>
        <p:nvSpPr>
          <p:cNvPr id="3" name="内容占位符 2">
            <a:extLst>
              <a:ext uri="{FF2B5EF4-FFF2-40B4-BE49-F238E27FC236}">
                <a16:creationId xmlns:a16="http://schemas.microsoft.com/office/drawing/2014/main" id="{FCF375FE-59E8-42A8-856E-670CA2BDF74E}"/>
              </a:ext>
            </a:extLst>
          </p:cNvPr>
          <p:cNvSpPr>
            <a:spLocks noGrp="1"/>
          </p:cNvSpPr>
          <p:nvPr>
            <p:ph idx="1"/>
          </p:nvPr>
        </p:nvSpPr>
        <p:spPr>
          <a:xfrm>
            <a:off x="681037" y="1823328"/>
            <a:ext cx="5010150" cy="1213978"/>
          </a:xfrm>
        </p:spPr>
        <p:txBody>
          <a:bodyPr/>
          <a:lstStyle/>
          <a:p>
            <a:pPr lvl="1"/>
            <a:r>
              <a:rPr lang="en-US" altLang="zh-CN" dirty="0"/>
              <a:t>Document Grid view</a:t>
            </a:r>
          </a:p>
          <a:p>
            <a:pPr lvl="2"/>
            <a:r>
              <a:rPr lang="en-US" altLang="zh-CN" dirty="0"/>
              <a:t>Show sentiment analysis of docs</a:t>
            </a:r>
            <a:endParaRPr lang="zh-CN" altLang="en-US" dirty="0"/>
          </a:p>
        </p:txBody>
      </p:sp>
      <p:sp>
        <p:nvSpPr>
          <p:cNvPr id="4" name="内容占位符 2">
            <a:extLst>
              <a:ext uri="{FF2B5EF4-FFF2-40B4-BE49-F238E27FC236}">
                <a16:creationId xmlns:a16="http://schemas.microsoft.com/office/drawing/2014/main" id="{6A59A61D-1E83-4A96-8480-980CFD49A43B}"/>
              </a:ext>
            </a:extLst>
          </p:cNvPr>
          <p:cNvSpPr txBox="1">
            <a:spLocks/>
          </p:cNvSpPr>
          <p:nvPr/>
        </p:nvSpPr>
        <p:spPr>
          <a:xfrm>
            <a:off x="6810374" y="1825624"/>
            <a:ext cx="4886325" cy="121397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dirty="0"/>
              <a:t>Calendar view</a:t>
            </a:r>
          </a:p>
          <a:p>
            <a:pPr lvl="2"/>
            <a:r>
              <a:rPr lang="en-US" altLang="zh-CN" dirty="0"/>
              <a:t>A nice temporal view of what different entities are “doing” at different times.</a:t>
            </a:r>
            <a:endParaRPr lang="zh-CN" altLang="en-US" dirty="0"/>
          </a:p>
        </p:txBody>
      </p:sp>
      <p:pic>
        <p:nvPicPr>
          <p:cNvPr id="6" name="图片 5">
            <a:extLst>
              <a:ext uri="{FF2B5EF4-FFF2-40B4-BE49-F238E27FC236}">
                <a16:creationId xmlns:a16="http://schemas.microsoft.com/office/drawing/2014/main" id="{11E3AB69-4C55-4373-BFA4-CF5BD22D9901}"/>
              </a:ext>
            </a:extLst>
          </p:cNvPr>
          <p:cNvPicPr>
            <a:picLocks noChangeAspect="1"/>
          </p:cNvPicPr>
          <p:nvPr/>
        </p:nvPicPr>
        <p:blipFill rotWithShape="1">
          <a:blip r:embed="rId2"/>
          <a:srcRect l="17812" t="20694" r="20156" b="14586"/>
          <a:stretch/>
        </p:blipFill>
        <p:spPr>
          <a:xfrm>
            <a:off x="95250" y="3039603"/>
            <a:ext cx="6181725" cy="3627898"/>
          </a:xfrm>
          <a:prstGeom prst="rect">
            <a:avLst/>
          </a:prstGeom>
        </p:spPr>
      </p:pic>
      <p:pic>
        <p:nvPicPr>
          <p:cNvPr id="7" name="图片 6">
            <a:extLst>
              <a:ext uri="{FF2B5EF4-FFF2-40B4-BE49-F238E27FC236}">
                <a16:creationId xmlns:a16="http://schemas.microsoft.com/office/drawing/2014/main" id="{EDDB2CB0-3522-4399-91B9-AD7315D7029E}"/>
              </a:ext>
            </a:extLst>
          </p:cNvPr>
          <p:cNvPicPr>
            <a:picLocks noChangeAspect="1"/>
          </p:cNvPicPr>
          <p:nvPr/>
        </p:nvPicPr>
        <p:blipFill>
          <a:blip r:embed="rId3"/>
          <a:stretch>
            <a:fillRect/>
          </a:stretch>
        </p:blipFill>
        <p:spPr>
          <a:xfrm>
            <a:off x="6543675" y="3021432"/>
            <a:ext cx="5419722" cy="3646069"/>
          </a:xfrm>
          <a:prstGeom prst="rect">
            <a:avLst/>
          </a:prstGeom>
        </p:spPr>
      </p:pic>
    </p:spTree>
    <p:extLst>
      <p:ext uri="{BB962C8B-B14F-4D97-AF65-F5344CB8AC3E}">
        <p14:creationId xmlns:p14="http://schemas.microsoft.com/office/powerpoint/2010/main" val="3043956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4A92DF-1834-479D-AB65-2EDCA75E9CC1}"/>
              </a:ext>
            </a:extLst>
          </p:cNvPr>
          <p:cNvSpPr>
            <a:spLocks noGrp="1"/>
          </p:cNvSpPr>
          <p:nvPr>
            <p:ph type="title"/>
          </p:nvPr>
        </p:nvSpPr>
        <p:spPr/>
        <p:txBody>
          <a:bodyPr/>
          <a:lstStyle/>
          <a:p>
            <a:r>
              <a:rPr lang="en-US" altLang="zh-CN" dirty="0">
                <a:latin typeface="Algerian" panose="04020705040A02060702" pitchFamily="82" charset="0"/>
              </a:rPr>
              <a:t>User interaction</a:t>
            </a:r>
            <a:br>
              <a:rPr lang="en-US" altLang="zh-CN" dirty="0">
                <a:latin typeface="Algerian" panose="04020705040A02060702" pitchFamily="82" charset="0"/>
              </a:rPr>
            </a:br>
            <a:r>
              <a:rPr lang="en-US" altLang="zh-CN" dirty="0">
                <a:latin typeface="Algerian" panose="04020705040A02060702" pitchFamily="82" charset="0"/>
              </a:rPr>
              <a:t>user intent</a:t>
            </a:r>
            <a:endParaRPr lang="zh-CN" altLang="en-US" dirty="0"/>
          </a:p>
        </p:txBody>
      </p:sp>
      <p:sp>
        <p:nvSpPr>
          <p:cNvPr id="3" name="内容占位符 2">
            <a:extLst>
              <a:ext uri="{FF2B5EF4-FFF2-40B4-BE49-F238E27FC236}">
                <a16:creationId xmlns:a16="http://schemas.microsoft.com/office/drawing/2014/main" id="{BE9A8F82-E208-47F7-BEB7-CD7436B0A56A}"/>
              </a:ext>
            </a:extLst>
          </p:cNvPr>
          <p:cNvSpPr>
            <a:spLocks noGrp="1"/>
          </p:cNvSpPr>
          <p:nvPr>
            <p:ph idx="1"/>
          </p:nvPr>
        </p:nvSpPr>
        <p:spPr>
          <a:xfrm>
            <a:off x="838200" y="1825624"/>
            <a:ext cx="10515600" cy="4841875"/>
          </a:xfrm>
        </p:spPr>
        <p:txBody>
          <a:bodyPr>
            <a:normAutofit/>
          </a:bodyPr>
          <a:lstStyle/>
          <a:p>
            <a:r>
              <a:rPr lang="en-US" altLang="zh-CN" dirty="0"/>
              <a:t>User intent - What a user wants to achieve through a specific interaction technique.</a:t>
            </a:r>
          </a:p>
          <a:p>
            <a:r>
              <a:rPr lang="en-US" altLang="zh-CN" dirty="0"/>
              <a:t>Main idea – Interaction is ultimately being done by a person for a purpose.</a:t>
            </a:r>
          </a:p>
          <a:p>
            <a:pPr lvl="1"/>
            <a:r>
              <a:rPr lang="en-US" altLang="zh-CN" dirty="0"/>
              <a:t>Seeking information, solving a problem</a:t>
            </a:r>
          </a:p>
          <a:p>
            <a:pPr lvl="1"/>
            <a:r>
              <a:rPr lang="en-US" altLang="zh-CN" dirty="0"/>
              <a:t>Fundamental aspect of exploratory, analytic discourse (</a:t>
            </a:r>
            <a:r>
              <a:rPr lang="zh-CN" altLang="en-US" dirty="0"/>
              <a:t>对话、交流</a:t>
            </a:r>
            <a:r>
              <a:rPr lang="en-US" altLang="zh-CN" dirty="0"/>
              <a:t>)</a:t>
            </a:r>
          </a:p>
          <a:p>
            <a:r>
              <a:rPr lang="en-US" altLang="zh-CN" dirty="0"/>
              <a:t>Results – When you categorize interaction types by user intent, the user’s intent is usually the task they are trying to perform. (7 categories)</a:t>
            </a:r>
          </a:p>
        </p:txBody>
      </p:sp>
    </p:spTree>
    <p:extLst>
      <p:ext uri="{BB962C8B-B14F-4D97-AF65-F5344CB8AC3E}">
        <p14:creationId xmlns:p14="http://schemas.microsoft.com/office/powerpoint/2010/main" val="10624913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58AB5-0F4A-4F49-908A-3D86E2F0B3C6}"/>
              </a:ext>
            </a:extLst>
          </p:cNvPr>
          <p:cNvSpPr>
            <a:spLocks noGrp="1"/>
          </p:cNvSpPr>
          <p:nvPr>
            <p:ph type="title"/>
          </p:nvPr>
        </p:nvSpPr>
        <p:spPr>
          <a:xfrm>
            <a:off x="619125" y="365125"/>
            <a:ext cx="11077575" cy="1325563"/>
          </a:xfrm>
        </p:spPr>
        <p:txBody>
          <a:bodyPr>
            <a:normAutofit/>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a:latin typeface="Algerian" panose="04020705040A02060702" pitchFamily="82" charset="0"/>
              </a:rPr>
              <a:t>visualize a collection of documents</a:t>
            </a:r>
            <a:endParaRPr lang="zh-CN" altLang="en-US" dirty="0"/>
          </a:p>
        </p:txBody>
      </p:sp>
      <p:pic>
        <p:nvPicPr>
          <p:cNvPr id="4" name="图片 3">
            <a:extLst>
              <a:ext uri="{FF2B5EF4-FFF2-40B4-BE49-F238E27FC236}">
                <a16:creationId xmlns:a16="http://schemas.microsoft.com/office/drawing/2014/main" id="{BDB55F28-757A-4F32-9035-E098636404E5}"/>
              </a:ext>
            </a:extLst>
          </p:cNvPr>
          <p:cNvPicPr>
            <a:picLocks noChangeAspect="1"/>
          </p:cNvPicPr>
          <p:nvPr/>
        </p:nvPicPr>
        <p:blipFill>
          <a:blip r:embed="rId2"/>
          <a:stretch>
            <a:fillRect/>
          </a:stretch>
        </p:blipFill>
        <p:spPr>
          <a:xfrm>
            <a:off x="5628930" y="2301874"/>
            <a:ext cx="6365171" cy="3660775"/>
          </a:xfrm>
          <a:prstGeom prst="rect">
            <a:avLst/>
          </a:prstGeom>
        </p:spPr>
      </p:pic>
      <p:sp>
        <p:nvSpPr>
          <p:cNvPr id="3" name="内容占位符 2">
            <a:extLst>
              <a:ext uri="{FF2B5EF4-FFF2-40B4-BE49-F238E27FC236}">
                <a16:creationId xmlns:a16="http://schemas.microsoft.com/office/drawing/2014/main" id="{3261F50A-9657-465A-9B2C-AC6F8C7B2911}"/>
              </a:ext>
            </a:extLst>
          </p:cNvPr>
          <p:cNvSpPr>
            <a:spLocks noGrp="1"/>
          </p:cNvSpPr>
          <p:nvPr>
            <p:ph idx="1"/>
          </p:nvPr>
        </p:nvSpPr>
        <p:spPr>
          <a:xfrm>
            <a:off x="838200" y="1825625"/>
            <a:ext cx="4486275" cy="4851400"/>
          </a:xfrm>
        </p:spPr>
        <p:txBody>
          <a:bodyPr/>
          <a:lstStyle/>
          <a:p>
            <a:pPr lvl="1" algn="just"/>
            <a:r>
              <a:rPr lang="en-US" altLang="zh-CN" dirty="0"/>
              <a:t>List View</a:t>
            </a:r>
          </a:p>
          <a:p>
            <a:pPr lvl="2" algn="just"/>
            <a:r>
              <a:rPr lang="en-US" altLang="zh-CN" dirty="0"/>
              <a:t>Black rectangle before each </a:t>
            </a:r>
            <a:r>
              <a:rPr lang="en-US" altLang="zh-CN" dirty="0" err="1"/>
              <a:t>entitiy</a:t>
            </a:r>
            <a:r>
              <a:rPr lang="en-US" altLang="zh-CN" dirty="0"/>
              <a:t> represents the number of times an entity appears across documents.</a:t>
            </a:r>
          </a:p>
          <a:p>
            <a:pPr lvl="2" algn="just"/>
            <a:r>
              <a:rPr lang="en-US" altLang="zh-CN" dirty="0"/>
              <a:t>Yellow indicates a highlighted entity. Orange indicates entities that appear in the same documents as the selected entity. The darker the orange, the stronger the connection.</a:t>
            </a:r>
          </a:p>
          <a:p>
            <a:pPr lvl="2" algn="just"/>
            <a:r>
              <a:rPr lang="en-US" altLang="zh-CN" dirty="0"/>
              <a:t>The authors highlighted in orange means they appear in the same documents as John </a:t>
            </a:r>
            <a:r>
              <a:rPr lang="en-US" altLang="zh-CN" dirty="0" err="1"/>
              <a:t>Stasko</a:t>
            </a:r>
            <a:r>
              <a:rPr lang="en-US" altLang="zh-CN" dirty="0"/>
              <a:t>.</a:t>
            </a:r>
            <a:endParaRPr lang="zh-CN" altLang="en-US" dirty="0"/>
          </a:p>
        </p:txBody>
      </p:sp>
    </p:spTree>
    <p:extLst>
      <p:ext uri="{BB962C8B-B14F-4D97-AF65-F5344CB8AC3E}">
        <p14:creationId xmlns:p14="http://schemas.microsoft.com/office/powerpoint/2010/main" val="11497891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61AC772-D913-469F-AE52-44FA5784775D}"/>
              </a:ext>
            </a:extLst>
          </p:cNvPr>
          <p:cNvPicPr>
            <a:picLocks noChangeAspect="1"/>
          </p:cNvPicPr>
          <p:nvPr/>
        </p:nvPicPr>
        <p:blipFill>
          <a:blip r:embed="rId2"/>
          <a:stretch>
            <a:fillRect/>
          </a:stretch>
        </p:blipFill>
        <p:spPr>
          <a:xfrm>
            <a:off x="6486525" y="2418783"/>
            <a:ext cx="5467350" cy="4162991"/>
          </a:xfrm>
          <a:prstGeom prst="rect">
            <a:avLst/>
          </a:prstGeom>
        </p:spPr>
      </p:pic>
      <p:sp>
        <p:nvSpPr>
          <p:cNvPr id="2" name="标题 1">
            <a:extLst>
              <a:ext uri="{FF2B5EF4-FFF2-40B4-BE49-F238E27FC236}">
                <a16:creationId xmlns:a16="http://schemas.microsoft.com/office/drawing/2014/main" id="{B7C8CB67-1A52-43F6-A32B-B4B7303D6811}"/>
              </a:ext>
            </a:extLst>
          </p:cNvPr>
          <p:cNvSpPr>
            <a:spLocks noGrp="1"/>
          </p:cNvSpPr>
          <p:nvPr>
            <p:ph type="title"/>
          </p:nvPr>
        </p:nvSpPr>
        <p:spPr>
          <a:xfrm>
            <a:off x="523875" y="365125"/>
            <a:ext cx="10982325" cy="1325563"/>
          </a:xfrm>
        </p:spPr>
        <p:txBody>
          <a:bodyPr>
            <a:normAutofit/>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a:latin typeface="Algerian" panose="04020705040A02060702" pitchFamily="82" charset="0"/>
              </a:rPr>
              <a:t>visualize a collection of documents</a:t>
            </a:r>
            <a:endParaRPr lang="zh-CN" altLang="en-US" dirty="0">
              <a:latin typeface="Algerian" panose="04020705040A02060702" pitchFamily="82" charset="0"/>
            </a:endParaRPr>
          </a:p>
        </p:txBody>
      </p:sp>
      <p:sp>
        <p:nvSpPr>
          <p:cNvPr id="3" name="内容占位符 2">
            <a:extLst>
              <a:ext uri="{FF2B5EF4-FFF2-40B4-BE49-F238E27FC236}">
                <a16:creationId xmlns:a16="http://schemas.microsoft.com/office/drawing/2014/main" id="{DA257FB9-0710-4E2A-8D54-CAD90E3298AE}"/>
              </a:ext>
            </a:extLst>
          </p:cNvPr>
          <p:cNvSpPr>
            <a:spLocks noGrp="1"/>
          </p:cNvSpPr>
          <p:nvPr>
            <p:ph idx="1"/>
          </p:nvPr>
        </p:nvSpPr>
        <p:spPr>
          <a:xfrm>
            <a:off x="323852" y="1885949"/>
            <a:ext cx="6553198" cy="4695825"/>
          </a:xfrm>
        </p:spPr>
        <p:txBody>
          <a:bodyPr>
            <a:normAutofit/>
          </a:bodyPr>
          <a:lstStyle/>
          <a:p>
            <a:r>
              <a:rPr lang="en-US" altLang="zh-CN" dirty="0"/>
              <a:t>Facet Atlas</a:t>
            </a:r>
          </a:p>
          <a:p>
            <a:pPr lvl="1"/>
            <a:r>
              <a:rPr lang="en-US" altLang="zh-CN" dirty="0"/>
              <a:t>Show  entities and concepts connect in a document collection</a:t>
            </a:r>
          </a:p>
          <a:p>
            <a:pPr lvl="1"/>
            <a:r>
              <a:rPr lang="en-US" altLang="zh-CN" dirty="0"/>
              <a:t>Visualizes both local and global patterns</a:t>
            </a:r>
          </a:p>
          <a:p>
            <a:pPr lvl="1"/>
            <a:r>
              <a:rPr lang="en-US" altLang="zh-CN" dirty="0"/>
              <a:t>Facet: class of entities</a:t>
            </a:r>
          </a:p>
          <a:p>
            <a:pPr lvl="1"/>
            <a:r>
              <a:rPr lang="en-US" altLang="zh-CN" dirty="0"/>
              <a:t>Clusters: groups of similar entities in a facet</a:t>
            </a:r>
          </a:p>
          <a:p>
            <a:pPr lvl="1"/>
            <a:r>
              <a:rPr lang="en-US" altLang="zh-CN" dirty="0"/>
              <a:t>Similarity: encoded by distance between terms</a:t>
            </a:r>
          </a:p>
          <a:p>
            <a:pPr lvl="1"/>
            <a:r>
              <a:rPr lang="en-US" altLang="zh-CN" dirty="0"/>
              <a:t>Relations: connections between entities</a:t>
            </a:r>
          </a:p>
        </p:txBody>
      </p:sp>
    </p:spTree>
    <p:extLst>
      <p:ext uri="{BB962C8B-B14F-4D97-AF65-F5344CB8AC3E}">
        <p14:creationId xmlns:p14="http://schemas.microsoft.com/office/powerpoint/2010/main" val="3144410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B096B1-E9D4-4F28-AEE7-A44ACD30A492}"/>
              </a:ext>
            </a:extLst>
          </p:cNvPr>
          <p:cNvSpPr>
            <a:spLocks noGrp="1"/>
          </p:cNvSpPr>
          <p:nvPr>
            <p:ph type="title"/>
          </p:nvPr>
        </p:nvSpPr>
        <p:spPr/>
        <p:txBody>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a:latin typeface="Algerian" panose="04020705040A02060702" pitchFamily="82" charset="0"/>
              </a:rPr>
              <a:t>contents, semantics, themes</a:t>
            </a:r>
            <a:endParaRPr lang="zh-CN" altLang="en-US" dirty="0">
              <a:latin typeface="Algerian" panose="04020705040A02060702" pitchFamily="82" charset="0"/>
            </a:endParaRPr>
          </a:p>
        </p:txBody>
      </p:sp>
      <p:sp>
        <p:nvSpPr>
          <p:cNvPr id="3" name="内容占位符 2">
            <a:extLst>
              <a:ext uri="{FF2B5EF4-FFF2-40B4-BE49-F238E27FC236}">
                <a16:creationId xmlns:a16="http://schemas.microsoft.com/office/drawing/2014/main" id="{4914C184-379A-432C-9F3B-4CEAEC6ABCBE}"/>
              </a:ext>
            </a:extLst>
          </p:cNvPr>
          <p:cNvSpPr>
            <a:spLocks noGrp="1"/>
          </p:cNvSpPr>
          <p:nvPr>
            <p:ph idx="1"/>
          </p:nvPr>
        </p:nvSpPr>
        <p:spPr>
          <a:xfrm>
            <a:off x="838199" y="1825624"/>
            <a:ext cx="11134725" cy="4918075"/>
          </a:xfrm>
        </p:spPr>
        <p:txBody>
          <a:bodyPr>
            <a:normAutofit/>
          </a:bodyPr>
          <a:lstStyle/>
          <a:p>
            <a:r>
              <a:rPr lang="en-US" altLang="zh-CN" dirty="0"/>
              <a:t>Vector Space Analysis</a:t>
            </a:r>
          </a:p>
          <a:p>
            <a:pPr lvl="1"/>
            <a:r>
              <a:rPr lang="en-US" altLang="zh-CN" dirty="0"/>
              <a:t>How does one compare the similarity of two documents?</a:t>
            </a:r>
          </a:p>
          <a:p>
            <a:pPr lvl="2"/>
            <a:r>
              <a:rPr lang="en-US" altLang="zh-CN" dirty="0"/>
              <a:t>Make list of each unique word in document</a:t>
            </a:r>
          </a:p>
          <a:p>
            <a:pPr lvl="2"/>
            <a:r>
              <a:rPr lang="en-US" altLang="zh-CN" dirty="0"/>
              <a:t>Throw out common words</a:t>
            </a:r>
          </a:p>
          <a:p>
            <a:pPr lvl="2"/>
            <a:r>
              <a:rPr lang="en-US" altLang="zh-CN" dirty="0"/>
              <a:t>Make different forms the same (bake, bakes, baked)</a:t>
            </a:r>
          </a:p>
          <a:p>
            <a:pPr lvl="2"/>
            <a:r>
              <a:rPr lang="en-US" altLang="zh-CN" dirty="0"/>
              <a:t>Store count of how many times each word appeared, make it into a vector</a:t>
            </a:r>
          </a:p>
          <a:p>
            <a:pPr lvl="2"/>
            <a:r>
              <a:rPr lang="en-US" altLang="zh-CN" dirty="0"/>
              <a:t>Cosine similarity</a:t>
            </a:r>
          </a:p>
          <a:p>
            <a:pPr lvl="2"/>
            <a:r>
              <a:rPr lang="en-US" altLang="zh-CN" dirty="0"/>
              <a:t>Use a mass-spring layout algorithm to position representations of each document</a:t>
            </a:r>
          </a:p>
          <a:p>
            <a:pPr lvl="2"/>
            <a:r>
              <a:rPr lang="en-US" altLang="zh-CN" dirty="0"/>
              <a:t>Some similarities to how search engines work</a:t>
            </a:r>
          </a:p>
          <a:p>
            <a:pPr lvl="1"/>
            <a:r>
              <a:rPr lang="en-US" altLang="zh-CN" dirty="0"/>
              <a:t>Not all words are equal</a:t>
            </a:r>
          </a:p>
          <a:p>
            <a:pPr lvl="2"/>
            <a:r>
              <a:rPr lang="en-US" altLang="zh-CN" b="1" dirty="0">
                <a:solidFill>
                  <a:srgbClr val="289AF0"/>
                </a:solidFill>
              </a:rPr>
              <a:t>TFIDF = Term Frequency * Inverse Document Frequency</a:t>
            </a:r>
          </a:p>
          <a:p>
            <a:pPr lvl="2"/>
            <a:r>
              <a:rPr lang="en-US" altLang="zh-CN" dirty="0"/>
              <a:t>Weights of words increases if it appears often in a document, but not often in the collection</a:t>
            </a:r>
            <a:endParaRPr lang="zh-CN" altLang="en-US" dirty="0"/>
          </a:p>
        </p:txBody>
      </p:sp>
    </p:spTree>
    <p:extLst>
      <p:ext uri="{BB962C8B-B14F-4D97-AF65-F5344CB8AC3E}">
        <p14:creationId xmlns:p14="http://schemas.microsoft.com/office/powerpoint/2010/main" val="37952646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1C4424-5A0E-414B-8122-4A1DB9C25344}"/>
              </a:ext>
            </a:extLst>
          </p:cNvPr>
          <p:cNvSpPr>
            <a:spLocks noGrp="1"/>
          </p:cNvSpPr>
          <p:nvPr>
            <p:ph type="title"/>
          </p:nvPr>
        </p:nvSpPr>
        <p:spPr/>
        <p:txBody>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a:latin typeface="Algerian" panose="04020705040A02060702" pitchFamily="82" charset="0"/>
              </a:rPr>
              <a:t>contents, semantics, themes</a:t>
            </a:r>
            <a:endParaRPr lang="zh-CN" altLang="en-US" dirty="0"/>
          </a:p>
        </p:txBody>
      </p:sp>
      <p:sp>
        <p:nvSpPr>
          <p:cNvPr id="3" name="内容占位符 2">
            <a:extLst>
              <a:ext uri="{FF2B5EF4-FFF2-40B4-BE49-F238E27FC236}">
                <a16:creationId xmlns:a16="http://schemas.microsoft.com/office/drawing/2014/main" id="{0A1AB3D2-1764-4955-B608-42CF99FE769B}"/>
              </a:ext>
            </a:extLst>
          </p:cNvPr>
          <p:cNvSpPr>
            <a:spLocks noGrp="1"/>
          </p:cNvSpPr>
          <p:nvPr>
            <p:ph idx="1"/>
          </p:nvPr>
        </p:nvSpPr>
        <p:spPr/>
        <p:txBody>
          <a:bodyPr/>
          <a:lstStyle/>
          <a:p>
            <a:r>
              <a:rPr lang="en-US" altLang="zh-CN" dirty="0"/>
              <a:t>VIBE System</a:t>
            </a:r>
          </a:p>
          <a:p>
            <a:pPr lvl="1"/>
            <a:r>
              <a:rPr lang="en-US" altLang="zh-CN" dirty="0"/>
              <a:t>Smaller sets of documents than whole library</a:t>
            </a:r>
          </a:p>
          <a:p>
            <a:pPr lvl="1"/>
            <a:r>
              <a:rPr lang="en-US" altLang="zh-CN" dirty="0"/>
              <a:t>Idea is to understand </a:t>
            </a:r>
            <a:r>
              <a:rPr lang="en-US" altLang="zh-CN" dirty="0">
                <a:solidFill>
                  <a:schemeClr val="accent1">
                    <a:lumMod val="75000"/>
                  </a:schemeClr>
                </a:solidFill>
              </a:rPr>
              <a:t>contents of documents relate to each other</a:t>
            </a:r>
          </a:p>
          <a:p>
            <a:pPr lvl="1"/>
            <a:r>
              <a:rPr lang="en-US" altLang="zh-CN" dirty="0"/>
              <a:t>Points of interest: terms or keywords that are of interest to user</a:t>
            </a:r>
          </a:p>
          <a:p>
            <a:pPr lvl="1"/>
            <a:r>
              <a:rPr lang="en-US" altLang="zh-CN" dirty="0"/>
              <a:t>In the vis, </a:t>
            </a:r>
            <a:r>
              <a:rPr lang="en-US" altLang="zh-CN" dirty="0">
                <a:solidFill>
                  <a:schemeClr val="accent1">
                    <a:lumMod val="75000"/>
                  </a:schemeClr>
                </a:solidFill>
              </a:rPr>
              <a:t>each document’s relation to points of interest </a:t>
            </a:r>
            <a:r>
              <a:rPr lang="en-US" altLang="zh-CN" dirty="0"/>
              <a:t>is shown</a:t>
            </a:r>
          </a:p>
          <a:p>
            <a:pPr lvl="1"/>
            <a:r>
              <a:rPr lang="en-US" altLang="zh-CN" dirty="0"/>
              <a:t>Also visualize how documents are similar or different</a:t>
            </a:r>
          </a:p>
          <a:p>
            <a:pPr lvl="1"/>
            <a:r>
              <a:rPr lang="en-US" altLang="zh-CN" dirty="0"/>
              <a:t>Technique</a:t>
            </a:r>
          </a:p>
          <a:p>
            <a:pPr lvl="2"/>
            <a:r>
              <a:rPr lang="en-US" altLang="zh-CN" dirty="0"/>
              <a:t>Represent points of interest as vertices on convex polygon</a:t>
            </a:r>
          </a:p>
          <a:p>
            <a:pPr lvl="2"/>
            <a:r>
              <a:rPr lang="en-US" altLang="zh-CN" dirty="0"/>
              <a:t>Documents are small points inside the polygon</a:t>
            </a:r>
          </a:p>
          <a:p>
            <a:pPr lvl="2"/>
            <a:r>
              <a:rPr lang="en-US" altLang="zh-CN" dirty="0"/>
              <a:t>How close a point is to a vertex represents how strong that term is within the document.</a:t>
            </a:r>
            <a:endParaRPr lang="zh-CN" altLang="en-US" dirty="0"/>
          </a:p>
        </p:txBody>
      </p:sp>
    </p:spTree>
    <p:extLst>
      <p:ext uri="{BB962C8B-B14F-4D97-AF65-F5344CB8AC3E}">
        <p14:creationId xmlns:p14="http://schemas.microsoft.com/office/powerpoint/2010/main" val="23269444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38C299-EB89-4F9C-BC0F-A1693C4CBB7B}"/>
              </a:ext>
            </a:extLst>
          </p:cNvPr>
          <p:cNvSpPr>
            <a:spLocks noGrp="1"/>
          </p:cNvSpPr>
          <p:nvPr>
            <p:ph type="title"/>
          </p:nvPr>
        </p:nvSpPr>
        <p:spPr/>
        <p:txBody>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a:latin typeface="Algerian" panose="04020705040A02060702" pitchFamily="82" charset="0"/>
              </a:rPr>
              <a:t>contents, semantics, themes</a:t>
            </a:r>
            <a:endParaRPr lang="zh-CN" altLang="en-US" dirty="0"/>
          </a:p>
        </p:txBody>
      </p:sp>
      <p:sp>
        <p:nvSpPr>
          <p:cNvPr id="3" name="内容占位符 2">
            <a:extLst>
              <a:ext uri="{FF2B5EF4-FFF2-40B4-BE49-F238E27FC236}">
                <a16:creationId xmlns:a16="http://schemas.microsoft.com/office/drawing/2014/main" id="{C06D2A81-3A26-4EE3-B98D-4656C690D8AA}"/>
              </a:ext>
            </a:extLst>
          </p:cNvPr>
          <p:cNvSpPr>
            <a:spLocks noGrp="1"/>
          </p:cNvSpPr>
          <p:nvPr>
            <p:ph idx="1"/>
          </p:nvPr>
        </p:nvSpPr>
        <p:spPr>
          <a:xfrm>
            <a:off x="838200" y="1825624"/>
            <a:ext cx="5514975" cy="4879975"/>
          </a:xfrm>
        </p:spPr>
        <p:txBody>
          <a:bodyPr/>
          <a:lstStyle/>
          <a:p>
            <a:pPr lvl="1"/>
            <a:r>
              <a:rPr lang="en-US" altLang="zh-CN" dirty="0"/>
              <a:t>^_^:</a:t>
            </a:r>
          </a:p>
          <a:p>
            <a:pPr lvl="2"/>
            <a:r>
              <a:rPr lang="en-US" altLang="zh-CN" dirty="0"/>
              <a:t>Effectively represent relationships</a:t>
            </a:r>
          </a:p>
          <a:p>
            <a:pPr lvl="2"/>
            <a:r>
              <a:rPr lang="en-US" altLang="zh-CN" dirty="0"/>
              <a:t>Straightforward methodology and vis are easy to follow</a:t>
            </a:r>
          </a:p>
          <a:p>
            <a:pPr lvl="2"/>
            <a:r>
              <a:rPr lang="en-US" altLang="zh-CN" dirty="0">
                <a:solidFill>
                  <a:schemeClr val="accent1">
                    <a:lumMod val="75000"/>
                  </a:schemeClr>
                </a:solidFill>
              </a:rPr>
              <a:t>Scalable: can show relatively large collections</a:t>
            </a:r>
          </a:p>
          <a:p>
            <a:pPr lvl="1"/>
            <a:r>
              <a:rPr lang="en-US" altLang="zh-CN" dirty="0"/>
              <a:t>&gt;_&lt;:</a:t>
            </a:r>
          </a:p>
          <a:p>
            <a:pPr lvl="2"/>
            <a:r>
              <a:rPr lang="en-US" altLang="zh-CN" dirty="0">
                <a:solidFill>
                  <a:schemeClr val="accent1">
                    <a:lumMod val="75000"/>
                  </a:schemeClr>
                </a:solidFill>
              </a:rPr>
              <a:t>Not showing much about a document</a:t>
            </a:r>
          </a:p>
          <a:p>
            <a:pPr lvl="2"/>
            <a:r>
              <a:rPr lang="en-US" altLang="zh-CN" dirty="0">
                <a:solidFill>
                  <a:schemeClr val="accent1">
                    <a:lumMod val="75000"/>
                  </a:schemeClr>
                </a:solidFill>
              </a:rPr>
              <a:t>Single items lose “detail” in the representation</a:t>
            </a:r>
          </a:p>
          <a:p>
            <a:pPr lvl="2"/>
            <a:r>
              <a:rPr lang="en-US" altLang="zh-CN" dirty="0"/>
              <a:t>Starts to break down with large number of terms (</a:t>
            </a:r>
            <a:r>
              <a:rPr lang="en-US" altLang="zh-CN" dirty="0">
                <a:solidFill>
                  <a:schemeClr val="accent1">
                    <a:lumMod val="75000"/>
                  </a:schemeClr>
                </a:solidFill>
              </a:rPr>
              <a:t>does not scalable in terms of # points of interest</a:t>
            </a:r>
            <a:r>
              <a:rPr lang="en-US" altLang="zh-CN" dirty="0"/>
              <a:t>)</a:t>
            </a:r>
            <a:endParaRPr lang="zh-CN" altLang="en-US" dirty="0"/>
          </a:p>
        </p:txBody>
      </p:sp>
      <p:pic>
        <p:nvPicPr>
          <p:cNvPr id="4" name="图片 3">
            <a:extLst>
              <a:ext uri="{FF2B5EF4-FFF2-40B4-BE49-F238E27FC236}">
                <a16:creationId xmlns:a16="http://schemas.microsoft.com/office/drawing/2014/main" id="{341D376C-10C9-4E42-A936-6285ADCDE6D2}"/>
              </a:ext>
            </a:extLst>
          </p:cNvPr>
          <p:cNvPicPr>
            <a:picLocks noChangeAspect="1"/>
          </p:cNvPicPr>
          <p:nvPr/>
        </p:nvPicPr>
        <p:blipFill>
          <a:blip r:embed="rId2"/>
          <a:stretch>
            <a:fillRect/>
          </a:stretch>
        </p:blipFill>
        <p:spPr>
          <a:xfrm>
            <a:off x="6353175" y="2606675"/>
            <a:ext cx="5464390" cy="2752725"/>
          </a:xfrm>
          <a:prstGeom prst="rect">
            <a:avLst/>
          </a:prstGeom>
        </p:spPr>
      </p:pic>
    </p:spTree>
    <p:extLst>
      <p:ext uri="{BB962C8B-B14F-4D97-AF65-F5344CB8AC3E}">
        <p14:creationId xmlns:p14="http://schemas.microsoft.com/office/powerpoint/2010/main" val="23635101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4BCEF-FFF0-4597-A61F-0C591FCE8EF4}"/>
              </a:ext>
            </a:extLst>
          </p:cNvPr>
          <p:cNvSpPr>
            <a:spLocks noGrp="1"/>
          </p:cNvSpPr>
          <p:nvPr>
            <p:ph type="title"/>
          </p:nvPr>
        </p:nvSpPr>
        <p:spPr/>
        <p:txBody>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a:latin typeface="Algerian" panose="04020705040A02060702" pitchFamily="82" charset="0"/>
              </a:rPr>
              <a:t>PNNL</a:t>
            </a:r>
            <a:endParaRPr lang="zh-CN" altLang="en-US" dirty="0">
              <a:latin typeface="Algerian" panose="04020705040A02060702" pitchFamily="82" charset="0"/>
            </a:endParaRPr>
          </a:p>
        </p:txBody>
      </p:sp>
      <p:sp>
        <p:nvSpPr>
          <p:cNvPr id="3" name="内容占位符 2">
            <a:extLst>
              <a:ext uri="{FF2B5EF4-FFF2-40B4-BE49-F238E27FC236}">
                <a16:creationId xmlns:a16="http://schemas.microsoft.com/office/drawing/2014/main" id="{B68DA0BB-4288-49A0-87A7-FC537A1A81BD}"/>
              </a:ext>
            </a:extLst>
          </p:cNvPr>
          <p:cNvSpPr>
            <a:spLocks noGrp="1"/>
          </p:cNvSpPr>
          <p:nvPr>
            <p:ph idx="1"/>
          </p:nvPr>
        </p:nvSpPr>
        <p:spPr>
          <a:xfrm>
            <a:off x="476225" y="1690688"/>
            <a:ext cx="6515100" cy="5072061"/>
          </a:xfrm>
        </p:spPr>
        <p:txBody>
          <a:bodyPr>
            <a:normAutofit/>
          </a:bodyPr>
          <a:lstStyle/>
          <a:p>
            <a:r>
              <a:rPr lang="en-US" altLang="zh-CN" dirty="0"/>
              <a:t>Galaxies</a:t>
            </a:r>
          </a:p>
          <a:p>
            <a:pPr lvl="1"/>
            <a:r>
              <a:rPr lang="en-US" altLang="zh-CN" dirty="0">
                <a:solidFill>
                  <a:schemeClr val="accent1">
                    <a:lumMod val="75000"/>
                  </a:schemeClr>
                </a:solidFill>
              </a:rPr>
              <a:t>“Two levels of similarity”</a:t>
            </a:r>
          </a:p>
          <a:p>
            <a:pPr marL="457200" lvl="1" indent="0">
              <a:buNone/>
            </a:pPr>
            <a:r>
              <a:rPr lang="en-US" altLang="zh-CN" dirty="0"/>
              <a:t>   1. Representation of documents where similar ones cluster together.</a:t>
            </a:r>
          </a:p>
          <a:p>
            <a:pPr marL="457200" lvl="1" indent="0">
              <a:buNone/>
            </a:pPr>
            <a:r>
              <a:rPr lang="en-US" altLang="zh-CN" dirty="0"/>
              <a:t>   2. Closer clusters are more similar to each other than clusters far away.</a:t>
            </a:r>
          </a:p>
          <a:p>
            <a:r>
              <a:rPr lang="en-US" altLang="zh-CN" dirty="0" err="1"/>
              <a:t>Themescapes</a:t>
            </a:r>
            <a:endParaRPr lang="en-US" altLang="zh-CN" dirty="0"/>
          </a:p>
          <a:p>
            <a:pPr lvl="1"/>
            <a:r>
              <a:rPr lang="en-US" altLang="zh-CN" dirty="0"/>
              <a:t>2D maps didn’t reflect density of regions all that well</a:t>
            </a:r>
          </a:p>
          <a:p>
            <a:pPr lvl="1"/>
            <a:r>
              <a:rPr lang="en-US" altLang="zh-CN" dirty="0"/>
              <a:t>Use </a:t>
            </a:r>
            <a:r>
              <a:rPr lang="en-US" altLang="zh-CN" dirty="0">
                <a:solidFill>
                  <a:schemeClr val="accent1">
                    <a:lumMod val="75000"/>
                  </a:schemeClr>
                </a:solidFill>
              </a:rPr>
              <a:t>3D representation, and have height represent density or number of documents in region</a:t>
            </a:r>
          </a:p>
          <a:p>
            <a:pPr lvl="1"/>
            <a:r>
              <a:rPr lang="en-US" altLang="zh-CN" dirty="0"/>
              <a:t>&gt;_&lt;: Gives no indication of the chronology</a:t>
            </a:r>
          </a:p>
        </p:txBody>
      </p:sp>
      <p:pic>
        <p:nvPicPr>
          <p:cNvPr id="4" name="图片 3">
            <a:extLst>
              <a:ext uri="{FF2B5EF4-FFF2-40B4-BE49-F238E27FC236}">
                <a16:creationId xmlns:a16="http://schemas.microsoft.com/office/drawing/2014/main" id="{51B8E6C5-7876-4793-BBC1-2D69D5B6671C}"/>
              </a:ext>
            </a:extLst>
          </p:cNvPr>
          <p:cNvPicPr>
            <a:picLocks noChangeAspect="1"/>
          </p:cNvPicPr>
          <p:nvPr/>
        </p:nvPicPr>
        <p:blipFill>
          <a:blip r:embed="rId2"/>
          <a:stretch>
            <a:fillRect/>
          </a:stretch>
        </p:blipFill>
        <p:spPr>
          <a:xfrm>
            <a:off x="7481944" y="264614"/>
            <a:ext cx="4086250" cy="3001679"/>
          </a:xfrm>
          <a:prstGeom prst="rect">
            <a:avLst/>
          </a:prstGeom>
        </p:spPr>
      </p:pic>
      <p:pic>
        <p:nvPicPr>
          <p:cNvPr id="5" name="图片 4">
            <a:extLst>
              <a:ext uri="{FF2B5EF4-FFF2-40B4-BE49-F238E27FC236}">
                <a16:creationId xmlns:a16="http://schemas.microsoft.com/office/drawing/2014/main" id="{B6C81019-889A-45D8-A685-82EBBEC9F40C}"/>
              </a:ext>
            </a:extLst>
          </p:cNvPr>
          <p:cNvPicPr>
            <a:picLocks noChangeAspect="1"/>
          </p:cNvPicPr>
          <p:nvPr/>
        </p:nvPicPr>
        <p:blipFill rotWithShape="1">
          <a:blip r:embed="rId3"/>
          <a:srcRect l="4508" t="9942" b="12455"/>
          <a:stretch/>
        </p:blipFill>
        <p:spPr>
          <a:xfrm>
            <a:off x="7001014" y="3488249"/>
            <a:ext cx="5048111" cy="3274500"/>
          </a:xfrm>
          <a:prstGeom prst="rect">
            <a:avLst/>
          </a:prstGeom>
        </p:spPr>
      </p:pic>
    </p:spTree>
    <p:extLst>
      <p:ext uri="{BB962C8B-B14F-4D97-AF65-F5344CB8AC3E}">
        <p14:creationId xmlns:p14="http://schemas.microsoft.com/office/powerpoint/2010/main" val="35458939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6D854C-ACD4-41F5-A47F-709D7FF8A775}"/>
              </a:ext>
            </a:extLst>
          </p:cNvPr>
          <p:cNvSpPr>
            <a:spLocks noGrp="1"/>
          </p:cNvSpPr>
          <p:nvPr>
            <p:ph type="title"/>
          </p:nvPr>
        </p:nvSpPr>
        <p:spPr/>
        <p:txBody>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a:latin typeface="Algerian" panose="04020705040A02060702" pitchFamily="82" charset="0"/>
              </a:rPr>
              <a:t>PNNL</a:t>
            </a:r>
            <a:endParaRPr lang="zh-CN" altLang="en-US" dirty="0"/>
          </a:p>
        </p:txBody>
      </p:sp>
      <p:sp>
        <p:nvSpPr>
          <p:cNvPr id="3" name="内容占位符 2">
            <a:extLst>
              <a:ext uri="{FF2B5EF4-FFF2-40B4-BE49-F238E27FC236}">
                <a16:creationId xmlns:a16="http://schemas.microsoft.com/office/drawing/2014/main" id="{503559B8-E507-4520-8FF6-B9506B18D510}"/>
              </a:ext>
            </a:extLst>
          </p:cNvPr>
          <p:cNvSpPr>
            <a:spLocks noGrp="1"/>
          </p:cNvSpPr>
          <p:nvPr>
            <p:ph idx="1"/>
          </p:nvPr>
        </p:nvSpPr>
        <p:spPr>
          <a:xfrm>
            <a:off x="838200" y="1825625"/>
            <a:ext cx="4429125" cy="4908550"/>
          </a:xfrm>
        </p:spPr>
        <p:txBody>
          <a:bodyPr/>
          <a:lstStyle/>
          <a:p>
            <a:pPr algn="just"/>
            <a:r>
              <a:rPr lang="en-US" altLang="zh-CN" dirty="0" err="1"/>
              <a:t>ThemeRiver</a:t>
            </a:r>
            <a:endParaRPr lang="en-US" altLang="zh-CN" dirty="0"/>
          </a:p>
          <a:p>
            <a:pPr lvl="1" algn="just"/>
            <a:r>
              <a:rPr lang="en-US" altLang="zh-CN" dirty="0"/>
              <a:t>Can show themes and </a:t>
            </a:r>
            <a:r>
              <a:rPr lang="en-US" altLang="zh-CN" dirty="0">
                <a:solidFill>
                  <a:schemeClr val="accent1">
                    <a:lumMod val="75000"/>
                  </a:schemeClr>
                </a:solidFill>
              </a:rPr>
              <a:t>how they rise or fall over time</a:t>
            </a:r>
          </a:p>
          <a:p>
            <a:pPr lvl="1" algn="just"/>
            <a:r>
              <a:rPr lang="en-US" altLang="zh-CN" dirty="0"/>
              <a:t>Each band/current is a topic or theme</a:t>
            </a:r>
          </a:p>
          <a:p>
            <a:pPr lvl="1" algn="just"/>
            <a:r>
              <a:rPr lang="en-US" altLang="zh-CN" dirty="0"/>
              <a:t>Width of band is “strength” of that topic in documents at that time</a:t>
            </a:r>
          </a:p>
        </p:txBody>
      </p:sp>
      <p:pic>
        <p:nvPicPr>
          <p:cNvPr id="4" name="图片 3">
            <a:extLst>
              <a:ext uri="{FF2B5EF4-FFF2-40B4-BE49-F238E27FC236}">
                <a16:creationId xmlns:a16="http://schemas.microsoft.com/office/drawing/2014/main" id="{CA46F874-59C9-4E6C-B1C6-1D683790BEDC}"/>
              </a:ext>
            </a:extLst>
          </p:cNvPr>
          <p:cNvPicPr>
            <a:picLocks noChangeAspect="1"/>
          </p:cNvPicPr>
          <p:nvPr/>
        </p:nvPicPr>
        <p:blipFill>
          <a:blip r:embed="rId2"/>
          <a:stretch>
            <a:fillRect/>
          </a:stretch>
        </p:blipFill>
        <p:spPr>
          <a:xfrm>
            <a:off x="5667989" y="1825625"/>
            <a:ext cx="6302846" cy="3851274"/>
          </a:xfrm>
          <a:prstGeom prst="rect">
            <a:avLst/>
          </a:prstGeom>
        </p:spPr>
      </p:pic>
    </p:spTree>
    <p:extLst>
      <p:ext uri="{BB962C8B-B14F-4D97-AF65-F5344CB8AC3E}">
        <p14:creationId xmlns:p14="http://schemas.microsoft.com/office/powerpoint/2010/main" val="2695487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9266EC-E264-4514-86D8-8F8A8852529C}"/>
              </a:ext>
            </a:extLst>
          </p:cNvPr>
          <p:cNvSpPr>
            <a:spLocks noGrp="1"/>
          </p:cNvSpPr>
          <p:nvPr>
            <p:ph type="title"/>
          </p:nvPr>
        </p:nvSpPr>
        <p:spPr/>
        <p:txBody>
          <a:bodyPr/>
          <a:lstStyle/>
          <a:p>
            <a:r>
              <a:rPr lang="en-US" altLang="zh-CN" dirty="0">
                <a:latin typeface="Algerian" panose="04020705040A02060702" pitchFamily="82" charset="0"/>
              </a:rPr>
              <a:t>Text</a:t>
            </a:r>
            <a:br>
              <a:rPr lang="en-US" altLang="zh-CN" dirty="0">
                <a:latin typeface="Algerian" panose="04020705040A02060702" pitchFamily="82" charset="0"/>
              </a:rPr>
            </a:br>
            <a:r>
              <a:rPr lang="en-US" altLang="zh-CN" dirty="0">
                <a:latin typeface="Algerian" panose="04020705040A02060702" pitchFamily="82" charset="0"/>
              </a:rPr>
              <a:t>topic modeling</a:t>
            </a:r>
            <a:endParaRPr lang="zh-CN" altLang="en-US" dirty="0">
              <a:latin typeface="Algerian" panose="04020705040A02060702" pitchFamily="82" charset="0"/>
            </a:endParaRPr>
          </a:p>
        </p:txBody>
      </p:sp>
      <p:sp>
        <p:nvSpPr>
          <p:cNvPr id="3" name="内容占位符 2">
            <a:extLst>
              <a:ext uri="{FF2B5EF4-FFF2-40B4-BE49-F238E27FC236}">
                <a16:creationId xmlns:a16="http://schemas.microsoft.com/office/drawing/2014/main" id="{24615F43-C5DF-4C57-8315-568C5816A935}"/>
              </a:ext>
            </a:extLst>
          </p:cNvPr>
          <p:cNvSpPr>
            <a:spLocks noGrp="1"/>
          </p:cNvSpPr>
          <p:nvPr>
            <p:ph idx="1"/>
          </p:nvPr>
        </p:nvSpPr>
        <p:spPr>
          <a:xfrm>
            <a:off x="838200" y="1825624"/>
            <a:ext cx="10515600" cy="4899025"/>
          </a:xfrm>
        </p:spPr>
        <p:txBody>
          <a:bodyPr/>
          <a:lstStyle/>
          <a:p>
            <a:r>
              <a:rPr lang="en-US" altLang="zh-CN" dirty="0"/>
              <a:t>Latent Dirichlet Allocation</a:t>
            </a:r>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en-US" altLang="zh-CN" dirty="0"/>
              <a:t>Phi(k): </a:t>
            </a:r>
            <a:r>
              <a:rPr lang="en-US" altLang="zh-CN" dirty="0">
                <a:solidFill>
                  <a:schemeClr val="accent1">
                    <a:lumMod val="75000"/>
                  </a:schemeClr>
                </a:solidFill>
              </a:rPr>
              <a:t>word distribution of topic k </a:t>
            </a:r>
            <a:r>
              <a:rPr lang="en-US" altLang="zh-CN" dirty="0"/>
              <a:t>(each topic is modeled by sets of words/terms).</a:t>
            </a:r>
          </a:p>
          <a:p>
            <a:pPr lvl="1"/>
            <a:r>
              <a:rPr lang="en-US" altLang="zh-CN" dirty="0"/>
              <a:t>Theta(d): </a:t>
            </a:r>
            <a:r>
              <a:rPr lang="en-US" altLang="zh-CN" dirty="0">
                <a:solidFill>
                  <a:schemeClr val="accent1">
                    <a:lumMod val="75000"/>
                  </a:schemeClr>
                </a:solidFill>
              </a:rPr>
              <a:t>topic distribution of document d</a:t>
            </a:r>
            <a:r>
              <a:rPr lang="en-US" altLang="zh-CN" dirty="0"/>
              <a:t>.</a:t>
            </a:r>
          </a:p>
          <a:p>
            <a:pPr lvl="1"/>
            <a:endParaRPr lang="zh-CN" altLang="en-US" dirty="0"/>
          </a:p>
        </p:txBody>
      </p:sp>
      <p:pic>
        <p:nvPicPr>
          <p:cNvPr id="2050" name="Picture 2" descr="https://lh3.googleusercontent.com/-qLfiK3JO15X6Q9oh2Fvir5pt8l36nLHU8QZ9pp5UZgEXqHZjqE-PGKP4pinox-EqUqlyTqLVlASRMR2kau_Gicd3wstB_KfkcUTvhMfMsJNgU07BTA_BkWWRk9yE4NzlS6AbsNo">
            <a:extLst>
              <a:ext uri="{FF2B5EF4-FFF2-40B4-BE49-F238E27FC236}">
                <a16:creationId xmlns:a16="http://schemas.microsoft.com/office/drawing/2014/main" id="{5542257B-6DCC-41F9-8FE7-179CBC669D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64"/>
          <a:stretch/>
        </p:blipFill>
        <p:spPr bwMode="auto">
          <a:xfrm>
            <a:off x="3581400" y="2409825"/>
            <a:ext cx="5029200" cy="3065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752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4C1C741-D7BA-4E81-9038-19D82A65D51F}"/>
              </a:ext>
            </a:extLst>
          </p:cNvPr>
          <p:cNvPicPr>
            <a:picLocks noChangeAspect="1"/>
          </p:cNvPicPr>
          <p:nvPr/>
        </p:nvPicPr>
        <p:blipFill>
          <a:blip r:embed="rId2"/>
          <a:stretch>
            <a:fillRect/>
          </a:stretch>
        </p:blipFill>
        <p:spPr>
          <a:xfrm>
            <a:off x="162074" y="3133065"/>
            <a:ext cx="8419951" cy="3588910"/>
          </a:xfrm>
          <a:prstGeom prst="rect">
            <a:avLst/>
          </a:prstGeom>
        </p:spPr>
      </p:pic>
      <p:sp>
        <p:nvSpPr>
          <p:cNvPr id="2" name="标题 1">
            <a:extLst>
              <a:ext uri="{FF2B5EF4-FFF2-40B4-BE49-F238E27FC236}">
                <a16:creationId xmlns:a16="http://schemas.microsoft.com/office/drawing/2014/main" id="{8582BE55-D92A-4392-B773-2421F41DEC47}"/>
              </a:ext>
            </a:extLst>
          </p:cNvPr>
          <p:cNvSpPr>
            <a:spLocks noGrp="1"/>
          </p:cNvSpPr>
          <p:nvPr>
            <p:ph type="title"/>
          </p:nvPr>
        </p:nvSpPr>
        <p:spPr/>
        <p:txBody>
          <a:bodyPr/>
          <a:lstStyle/>
          <a:p>
            <a:r>
              <a:rPr lang="en-US" altLang="zh-CN" dirty="0">
                <a:latin typeface="Algerian" panose="04020705040A02060702" pitchFamily="82" charset="0"/>
              </a:rPr>
              <a:t>Text </a:t>
            </a:r>
            <a:br>
              <a:rPr lang="en-US" altLang="zh-CN" dirty="0">
                <a:latin typeface="Algerian" panose="04020705040A02060702" pitchFamily="82" charset="0"/>
              </a:rPr>
            </a:br>
            <a:r>
              <a:rPr lang="en-US" altLang="zh-CN" dirty="0">
                <a:latin typeface="Algerian" panose="04020705040A02060702" pitchFamily="82" charset="0"/>
              </a:rPr>
              <a:t>topic modeling</a:t>
            </a:r>
            <a:endParaRPr lang="zh-CN" altLang="en-US" dirty="0">
              <a:latin typeface="Algerian" panose="04020705040A02060702" pitchFamily="82" charset="0"/>
            </a:endParaRPr>
          </a:p>
        </p:txBody>
      </p:sp>
      <p:sp>
        <p:nvSpPr>
          <p:cNvPr id="3" name="内容占位符 2">
            <a:extLst>
              <a:ext uri="{FF2B5EF4-FFF2-40B4-BE49-F238E27FC236}">
                <a16:creationId xmlns:a16="http://schemas.microsoft.com/office/drawing/2014/main" id="{3AC16513-80C8-4B39-BF8E-8DDD472A2FB2}"/>
              </a:ext>
            </a:extLst>
          </p:cNvPr>
          <p:cNvSpPr>
            <a:spLocks noGrp="1"/>
          </p:cNvSpPr>
          <p:nvPr>
            <p:ph idx="1"/>
          </p:nvPr>
        </p:nvSpPr>
        <p:spPr>
          <a:xfrm>
            <a:off x="6219825" y="136025"/>
            <a:ext cx="5934075" cy="4351338"/>
          </a:xfrm>
        </p:spPr>
        <p:txBody>
          <a:bodyPr/>
          <a:lstStyle/>
          <a:p>
            <a:pPr algn="just"/>
            <a:r>
              <a:rPr lang="en-US" altLang="zh-CN" dirty="0"/>
              <a:t>TIARA</a:t>
            </a:r>
          </a:p>
          <a:p>
            <a:pPr lvl="1" algn="just"/>
            <a:r>
              <a:rPr lang="en-US" altLang="zh-CN" dirty="0"/>
              <a:t>Keeps basic </a:t>
            </a:r>
            <a:r>
              <a:rPr lang="en-US" altLang="zh-CN" dirty="0" err="1"/>
              <a:t>ThemeRiver</a:t>
            </a:r>
            <a:r>
              <a:rPr lang="en-US" altLang="zh-CN" dirty="0"/>
              <a:t> metaphor</a:t>
            </a:r>
          </a:p>
          <a:p>
            <a:pPr lvl="1" algn="just"/>
            <a:r>
              <a:rPr lang="en-US" altLang="zh-CN" dirty="0">
                <a:solidFill>
                  <a:schemeClr val="accent1">
                    <a:lumMod val="75000"/>
                  </a:schemeClr>
                </a:solidFill>
              </a:rPr>
              <a:t>Embed word clouds into bands </a:t>
            </a:r>
            <a:r>
              <a:rPr lang="en-US" altLang="zh-CN" dirty="0"/>
              <a:t>to tell more about what is in each</a:t>
            </a:r>
          </a:p>
          <a:p>
            <a:pPr lvl="2" algn="just"/>
            <a:r>
              <a:rPr lang="en-US" altLang="zh-CN" dirty="0"/>
              <a:t>Each layer represents a topic, which is described by a set of keywords</a:t>
            </a:r>
          </a:p>
          <a:p>
            <a:pPr lvl="2" algn="just"/>
            <a:r>
              <a:rPr lang="en-US" altLang="zh-CN" dirty="0"/>
              <a:t>Topic keywords are distributed along the time, summarizing the topic content and the </a:t>
            </a:r>
            <a:r>
              <a:rPr lang="en-US" altLang="zh-CN" dirty="0">
                <a:solidFill>
                  <a:schemeClr val="accent1">
                    <a:lumMod val="75000"/>
                  </a:schemeClr>
                </a:solidFill>
              </a:rPr>
              <a:t>evolution of content over time</a:t>
            </a:r>
            <a:r>
              <a:rPr lang="en-US" altLang="zh-CN" dirty="0"/>
              <a:t>.</a:t>
            </a:r>
          </a:p>
          <a:p>
            <a:pPr lvl="1" algn="just"/>
            <a:r>
              <a:rPr lang="en-US" altLang="zh-CN" dirty="0"/>
              <a:t>Magnifier lens for getting more details</a:t>
            </a:r>
          </a:p>
          <a:p>
            <a:pPr lvl="1" algn="just"/>
            <a:r>
              <a:rPr lang="en-US" altLang="zh-CN" dirty="0"/>
              <a:t>Uses Latent Dirichlet Allocation to do text analysis and summarization</a:t>
            </a:r>
            <a:endParaRPr lang="zh-CN" altLang="en-US" dirty="0"/>
          </a:p>
        </p:txBody>
      </p:sp>
    </p:spTree>
    <p:extLst>
      <p:ext uri="{BB962C8B-B14F-4D97-AF65-F5344CB8AC3E}">
        <p14:creationId xmlns:p14="http://schemas.microsoft.com/office/powerpoint/2010/main" val="14224859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C2C9E-D81F-4916-B716-0ADA4847FEE0}"/>
              </a:ext>
            </a:extLst>
          </p:cNvPr>
          <p:cNvSpPr>
            <a:spLocks noGrp="1"/>
          </p:cNvSpPr>
          <p:nvPr>
            <p:ph type="title"/>
          </p:nvPr>
        </p:nvSpPr>
        <p:spPr/>
        <p:txBody>
          <a:bodyPr/>
          <a:lstStyle/>
          <a:p>
            <a:r>
              <a:rPr lang="en-US" altLang="zh-CN" dirty="0">
                <a:latin typeface="Algerian" panose="04020705040A02060702" pitchFamily="82" charset="0"/>
              </a:rPr>
              <a:t>Text </a:t>
            </a:r>
            <a:br>
              <a:rPr lang="en-US" altLang="zh-CN" dirty="0">
                <a:latin typeface="Algerian" panose="04020705040A02060702" pitchFamily="82" charset="0"/>
              </a:rPr>
            </a:br>
            <a:r>
              <a:rPr lang="en-US" altLang="zh-CN" dirty="0">
                <a:latin typeface="Algerian" panose="04020705040A02060702" pitchFamily="82" charset="0"/>
              </a:rPr>
              <a:t>topic modeling</a:t>
            </a:r>
            <a:endParaRPr lang="zh-CN" altLang="en-US" dirty="0"/>
          </a:p>
        </p:txBody>
      </p:sp>
      <p:sp>
        <p:nvSpPr>
          <p:cNvPr id="3" name="内容占位符 2">
            <a:extLst>
              <a:ext uri="{FF2B5EF4-FFF2-40B4-BE49-F238E27FC236}">
                <a16:creationId xmlns:a16="http://schemas.microsoft.com/office/drawing/2014/main" id="{56194E61-1BFB-4F2D-8669-E9C969EBFA75}"/>
              </a:ext>
            </a:extLst>
          </p:cNvPr>
          <p:cNvSpPr>
            <a:spLocks noGrp="1"/>
          </p:cNvSpPr>
          <p:nvPr>
            <p:ph idx="1"/>
          </p:nvPr>
        </p:nvSpPr>
        <p:spPr>
          <a:xfrm>
            <a:off x="838200" y="2219325"/>
            <a:ext cx="3943350" cy="4514850"/>
          </a:xfrm>
        </p:spPr>
        <p:txBody>
          <a:bodyPr/>
          <a:lstStyle/>
          <a:p>
            <a:r>
              <a:rPr lang="en-US" altLang="zh-CN" dirty="0" err="1"/>
              <a:t>TextFlow</a:t>
            </a:r>
            <a:endParaRPr lang="en-US" altLang="zh-CN" dirty="0"/>
          </a:p>
          <a:p>
            <a:pPr lvl="1"/>
            <a:r>
              <a:rPr lang="en-US" altLang="zh-CN" dirty="0">
                <a:solidFill>
                  <a:schemeClr val="accent1">
                    <a:lumMod val="75000"/>
                  </a:schemeClr>
                </a:solidFill>
              </a:rPr>
              <a:t>Show how topics merge and split</a:t>
            </a:r>
          </a:p>
          <a:p>
            <a:r>
              <a:rPr lang="en-US" altLang="zh-CN" dirty="0" err="1"/>
              <a:t>TexTonic</a:t>
            </a:r>
            <a:endParaRPr lang="en-US" altLang="zh-CN" dirty="0"/>
          </a:p>
          <a:p>
            <a:pPr lvl="1"/>
            <a:r>
              <a:rPr lang="en-US" altLang="zh-CN" dirty="0"/>
              <a:t>Back to word clouds</a:t>
            </a:r>
          </a:p>
          <a:p>
            <a:pPr lvl="1"/>
            <a:r>
              <a:rPr lang="en-US" altLang="zh-CN" dirty="0"/>
              <a:t>But this time, </a:t>
            </a:r>
            <a:r>
              <a:rPr lang="en-US" altLang="zh-CN" dirty="0">
                <a:solidFill>
                  <a:schemeClr val="accent1">
                    <a:lumMod val="75000"/>
                  </a:schemeClr>
                </a:solidFill>
              </a:rPr>
              <a:t>position does have meaning</a:t>
            </a:r>
            <a:r>
              <a:rPr lang="en-US" altLang="zh-CN" dirty="0"/>
              <a:t>: closer words are similar in the vector space</a:t>
            </a:r>
          </a:p>
          <a:p>
            <a:endParaRPr lang="zh-CN" altLang="en-US" dirty="0"/>
          </a:p>
        </p:txBody>
      </p:sp>
      <p:pic>
        <p:nvPicPr>
          <p:cNvPr id="4" name="图片 3">
            <a:extLst>
              <a:ext uri="{FF2B5EF4-FFF2-40B4-BE49-F238E27FC236}">
                <a16:creationId xmlns:a16="http://schemas.microsoft.com/office/drawing/2014/main" id="{D558D28B-8A73-4ECA-8E61-E27C4A0A2E49}"/>
              </a:ext>
            </a:extLst>
          </p:cNvPr>
          <p:cNvPicPr>
            <a:picLocks noChangeAspect="1"/>
          </p:cNvPicPr>
          <p:nvPr/>
        </p:nvPicPr>
        <p:blipFill>
          <a:blip r:embed="rId2"/>
          <a:stretch>
            <a:fillRect/>
          </a:stretch>
        </p:blipFill>
        <p:spPr>
          <a:xfrm>
            <a:off x="5423780" y="547690"/>
            <a:ext cx="6517160" cy="2185986"/>
          </a:xfrm>
          <a:prstGeom prst="rect">
            <a:avLst/>
          </a:prstGeom>
        </p:spPr>
      </p:pic>
      <p:pic>
        <p:nvPicPr>
          <p:cNvPr id="5" name="图片 4">
            <a:extLst>
              <a:ext uri="{FF2B5EF4-FFF2-40B4-BE49-F238E27FC236}">
                <a16:creationId xmlns:a16="http://schemas.microsoft.com/office/drawing/2014/main" id="{2D7C45B8-B8E8-4E17-98E2-E8E665C26AC2}"/>
              </a:ext>
            </a:extLst>
          </p:cNvPr>
          <p:cNvPicPr>
            <a:picLocks noChangeAspect="1"/>
          </p:cNvPicPr>
          <p:nvPr/>
        </p:nvPicPr>
        <p:blipFill>
          <a:blip r:embed="rId3"/>
          <a:stretch>
            <a:fillRect/>
          </a:stretch>
        </p:blipFill>
        <p:spPr>
          <a:xfrm>
            <a:off x="5423780" y="3076585"/>
            <a:ext cx="6517161" cy="3657590"/>
          </a:xfrm>
          <a:prstGeom prst="rect">
            <a:avLst/>
          </a:prstGeom>
        </p:spPr>
      </p:pic>
    </p:spTree>
    <p:extLst>
      <p:ext uri="{BB962C8B-B14F-4D97-AF65-F5344CB8AC3E}">
        <p14:creationId xmlns:p14="http://schemas.microsoft.com/office/powerpoint/2010/main" val="2846022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7A078-8C1E-4BFE-98D0-DB6694E68F7C}"/>
              </a:ext>
            </a:extLst>
          </p:cNvPr>
          <p:cNvSpPr>
            <a:spLocks noGrp="1"/>
          </p:cNvSpPr>
          <p:nvPr>
            <p:ph type="title"/>
          </p:nvPr>
        </p:nvSpPr>
        <p:spPr/>
        <p:txBody>
          <a:bodyPr/>
          <a:lstStyle/>
          <a:p>
            <a:r>
              <a:rPr lang="en-US" altLang="zh-CN" dirty="0">
                <a:latin typeface="Algerian" panose="04020705040A02060702" pitchFamily="82" charset="0"/>
              </a:rPr>
              <a:t>User interaction</a:t>
            </a:r>
            <a:br>
              <a:rPr lang="en-US" altLang="zh-CN" dirty="0">
                <a:latin typeface="Algerian" panose="04020705040A02060702" pitchFamily="82" charset="0"/>
              </a:rPr>
            </a:br>
            <a:r>
              <a:rPr lang="en-US" altLang="zh-CN" dirty="0">
                <a:latin typeface="Algerian" panose="04020705040A02060702" pitchFamily="82" charset="0"/>
              </a:rPr>
              <a:t>user intent</a:t>
            </a:r>
            <a:endParaRPr lang="zh-CN" altLang="en-US" dirty="0"/>
          </a:p>
        </p:txBody>
      </p:sp>
      <p:sp>
        <p:nvSpPr>
          <p:cNvPr id="3" name="内容占位符 2">
            <a:extLst>
              <a:ext uri="{FF2B5EF4-FFF2-40B4-BE49-F238E27FC236}">
                <a16:creationId xmlns:a16="http://schemas.microsoft.com/office/drawing/2014/main" id="{D7C57E17-649B-4AF9-8281-AAB2F2F6E10F}"/>
              </a:ext>
            </a:extLst>
          </p:cNvPr>
          <p:cNvSpPr>
            <a:spLocks noGrp="1"/>
          </p:cNvSpPr>
          <p:nvPr>
            <p:ph idx="1"/>
          </p:nvPr>
        </p:nvSpPr>
        <p:spPr>
          <a:xfrm>
            <a:off x="419099" y="1825624"/>
            <a:ext cx="11630025" cy="4937125"/>
          </a:xfrm>
        </p:spPr>
        <p:txBody>
          <a:bodyPr>
            <a:normAutofit/>
          </a:bodyPr>
          <a:lstStyle/>
          <a:p>
            <a:r>
              <a:rPr lang="en-US" altLang="zh-CN" b="1" dirty="0">
                <a:solidFill>
                  <a:schemeClr val="accent1">
                    <a:lumMod val="75000"/>
                  </a:schemeClr>
                </a:solidFill>
              </a:rPr>
              <a:t>Select </a:t>
            </a:r>
            <a:r>
              <a:rPr lang="en-US" altLang="zh-CN" b="1" dirty="0">
                <a:solidFill>
                  <a:schemeClr val="accent1">
                    <a:lumMod val="75000"/>
                  </a:schemeClr>
                </a:solidFill>
                <a:sym typeface="Wingdings" panose="05000000000000000000" pitchFamily="2" charset="2"/>
              </a:rPr>
              <a:t></a:t>
            </a:r>
            <a:r>
              <a:rPr lang="en-US" altLang="zh-CN" b="1" dirty="0">
                <a:solidFill>
                  <a:schemeClr val="accent1">
                    <a:lumMod val="75000"/>
                  </a:schemeClr>
                </a:solidFill>
              </a:rPr>
              <a:t> “Mark something as interesting”</a:t>
            </a:r>
          </a:p>
          <a:p>
            <a:pPr lvl="1"/>
            <a:r>
              <a:rPr lang="en-US" altLang="zh-CN" dirty="0"/>
              <a:t>Mark items to keep track</a:t>
            </a:r>
          </a:p>
          <a:p>
            <a:pPr lvl="1"/>
            <a:r>
              <a:rPr lang="en-US" altLang="zh-CN" dirty="0"/>
              <a:t>Often as a preceding action to subsequent operations.</a:t>
            </a:r>
          </a:p>
          <a:p>
            <a:pPr lvl="1"/>
            <a:r>
              <a:rPr lang="en-US" altLang="zh-CN" dirty="0"/>
              <a:t>Can be implemented as:</a:t>
            </a:r>
          </a:p>
          <a:p>
            <a:pPr lvl="2"/>
            <a:r>
              <a:rPr lang="en-US" altLang="zh-CN" dirty="0"/>
              <a:t>Pop-up tooltips – Hovering mouse cursor brings up details of item.</a:t>
            </a:r>
          </a:p>
          <a:p>
            <a:pPr lvl="2"/>
            <a:r>
              <a:rPr lang="en-US" altLang="zh-CN" dirty="0"/>
              <a:t>Mouse selection – clicking on an item selects it and attributes of the data point are shown on the side.</a:t>
            </a:r>
          </a:p>
          <a:p>
            <a:pPr lvl="1"/>
            <a:r>
              <a:rPr lang="en-US" altLang="zh-CN" dirty="0"/>
              <a:t>Potential difficulty: Where to place the labels?</a:t>
            </a:r>
          </a:p>
          <a:p>
            <a:pPr lvl="2"/>
            <a:r>
              <a:rPr lang="en-US" altLang="zh-CN" dirty="0"/>
              <a:t>Labeling is difficult when so many entities exist</a:t>
            </a:r>
          </a:p>
          <a:p>
            <a:pPr lvl="2"/>
            <a:r>
              <a:rPr lang="en-US" altLang="zh-CN" dirty="0"/>
              <a:t>When you select multiple objects, where to place all the information in a way that makes sense</a:t>
            </a:r>
          </a:p>
          <a:p>
            <a:pPr lvl="1"/>
            <a:r>
              <a:rPr lang="en-US" altLang="zh-CN" dirty="0"/>
              <a:t>Generalized Selection (select all items that match attributes/precision of selection)</a:t>
            </a:r>
          </a:p>
          <a:p>
            <a:pPr lvl="2"/>
            <a:r>
              <a:rPr lang="en-US" altLang="zh-CN" dirty="0"/>
              <a:t>Maybe you want to select items matching some attributes of the item you clicked on.</a:t>
            </a:r>
          </a:p>
          <a:p>
            <a:pPr lvl="2"/>
            <a:r>
              <a:rPr lang="en-US" altLang="zh-CN" dirty="0"/>
              <a:t>Maybe you want items that are nearby your selection?</a:t>
            </a:r>
            <a:endParaRPr lang="zh-CN" altLang="en-US" dirty="0"/>
          </a:p>
        </p:txBody>
      </p:sp>
    </p:spTree>
    <p:extLst>
      <p:ext uri="{BB962C8B-B14F-4D97-AF65-F5344CB8AC3E}">
        <p14:creationId xmlns:p14="http://schemas.microsoft.com/office/powerpoint/2010/main" val="42429903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98F2CE-4AED-48B0-B073-820FE624BE65}"/>
              </a:ext>
            </a:extLst>
          </p:cNvPr>
          <p:cNvSpPr>
            <a:spLocks noGrp="1"/>
          </p:cNvSpPr>
          <p:nvPr>
            <p:ph type="title"/>
          </p:nvPr>
        </p:nvSpPr>
        <p:spPr/>
        <p:txBody>
          <a:bodyPr/>
          <a:lstStyle/>
          <a:p>
            <a:r>
              <a:rPr lang="en-US" altLang="zh-CN" dirty="0">
                <a:latin typeface="Algerian" panose="04020705040A02060702" pitchFamily="82" charset="0"/>
              </a:rPr>
              <a:t>Graphs &amp; networks</a:t>
            </a:r>
            <a:br>
              <a:rPr lang="en-US" altLang="zh-CN" dirty="0">
                <a:latin typeface="Algerian" panose="04020705040A02060702" pitchFamily="82" charset="0"/>
              </a:rPr>
            </a:br>
            <a:r>
              <a:rPr lang="en-US" altLang="zh-CN" dirty="0">
                <a:latin typeface="Algerian" panose="04020705040A02060702" pitchFamily="82" charset="0"/>
              </a:rPr>
              <a:t>graph terminology</a:t>
            </a:r>
            <a:endParaRPr lang="zh-CN" altLang="en-US" dirty="0">
              <a:latin typeface="Algerian" panose="04020705040A02060702" pitchFamily="82" charset="0"/>
            </a:endParaRPr>
          </a:p>
        </p:txBody>
      </p:sp>
      <p:sp>
        <p:nvSpPr>
          <p:cNvPr id="3" name="内容占位符 2">
            <a:extLst>
              <a:ext uri="{FF2B5EF4-FFF2-40B4-BE49-F238E27FC236}">
                <a16:creationId xmlns:a16="http://schemas.microsoft.com/office/drawing/2014/main" id="{F04639D0-6D81-4382-9888-7A519D74E072}"/>
              </a:ext>
            </a:extLst>
          </p:cNvPr>
          <p:cNvSpPr>
            <a:spLocks noGrp="1"/>
          </p:cNvSpPr>
          <p:nvPr>
            <p:ph idx="1"/>
          </p:nvPr>
        </p:nvSpPr>
        <p:spPr/>
        <p:txBody>
          <a:bodyPr/>
          <a:lstStyle/>
          <a:p>
            <a:r>
              <a:rPr lang="en-US" altLang="zh-CN" dirty="0"/>
              <a:t>Graphs can have cycles</a:t>
            </a:r>
          </a:p>
          <a:p>
            <a:r>
              <a:rPr lang="en-US" altLang="zh-CN" dirty="0"/>
              <a:t>Graph edges can be directed or undirected</a:t>
            </a:r>
          </a:p>
          <a:p>
            <a:r>
              <a:rPr lang="en-US" altLang="zh-CN" dirty="0"/>
              <a:t>The degree of a vertex is the number of edges connected to it (in-degree and out-degree for directed graphs)</a:t>
            </a:r>
          </a:p>
          <a:p>
            <a:r>
              <a:rPr lang="en-US" altLang="zh-CN" dirty="0"/>
              <a:t>Graph edges can have values on them (nominal, ordinal or quantitative)</a:t>
            </a:r>
          </a:p>
          <a:p>
            <a:r>
              <a:rPr lang="en-US" altLang="zh-CN" dirty="0"/>
              <a:t>Edges don’t have to be straight</a:t>
            </a:r>
          </a:p>
          <a:p>
            <a:r>
              <a:rPr lang="en-US" altLang="zh-CN" dirty="0"/>
              <a:t>Nodes can also have values - use encodings to show vertex, such as: shape, color, size, location, label</a:t>
            </a:r>
            <a:endParaRPr lang="zh-CN" altLang="en-US" dirty="0"/>
          </a:p>
        </p:txBody>
      </p:sp>
    </p:spTree>
    <p:extLst>
      <p:ext uri="{BB962C8B-B14F-4D97-AF65-F5344CB8AC3E}">
        <p14:creationId xmlns:p14="http://schemas.microsoft.com/office/powerpoint/2010/main" val="30196848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4F37E9-C1B3-46CD-B933-A5E31FE18D91}"/>
              </a:ext>
            </a:extLst>
          </p:cNvPr>
          <p:cNvSpPr>
            <a:spLocks noGrp="1"/>
          </p:cNvSpPr>
          <p:nvPr>
            <p:ph type="title"/>
          </p:nvPr>
        </p:nvSpPr>
        <p:spPr/>
        <p:txBody>
          <a:bodyPr/>
          <a:lstStyle/>
          <a:p>
            <a:r>
              <a:rPr lang="en-US" altLang="zh-CN" dirty="0">
                <a:latin typeface="Algerian" panose="04020705040A02060702" pitchFamily="82" charset="0"/>
              </a:rPr>
              <a:t>Graphs &amp; networks</a:t>
            </a:r>
            <a:br>
              <a:rPr lang="en-US" altLang="zh-CN" dirty="0">
                <a:latin typeface="Algerian" panose="04020705040A02060702" pitchFamily="82" charset="0"/>
              </a:rPr>
            </a:br>
            <a:r>
              <a:rPr lang="en-US" altLang="zh-CN" dirty="0">
                <a:latin typeface="Algerian" panose="04020705040A02060702" pitchFamily="82" charset="0"/>
              </a:rPr>
              <a:t>graph visualization challenges</a:t>
            </a:r>
            <a:endParaRPr lang="zh-CN" altLang="en-US" dirty="0"/>
          </a:p>
        </p:txBody>
      </p:sp>
      <p:sp>
        <p:nvSpPr>
          <p:cNvPr id="3" name="内容占位符 2">
            <a:extLst>
              <a:ext uri="{FF2B5EF4-FFF2-40B4-BE49-F238E27FC236}">
                <a16:creationId xmlns:a16="http://schemas.microsoft.com/office/drawing/2014/main" id="{B1CDE169-DD7E-4E45-9ABA-76F29ECBAF7D}"/>
              </a:ext>
            </a:extLst>
          </p:cNvPr>
          <p:cNvSpPr>
            <a:spLocks noGrp="1"/>
          </p:cNvSpPr>
          <p:nvPr>
            <p:ph idx="1"/>
          </p:nvPr>
        </p:nvSpPr>
        <p:spPr/>
        <p:txBody>
          <a:bodyPr/>
          <a:lstStyle/>
          <a:p>
            <a:r>
              <a:rPr lang="en-US" altLang="zh-CN" b="1" dirty="0">
                <a:solidFill>
                  <a:srgbClr val="289AF0"/>
                </a:solidFill>
              </a:rPr>
              <a:t>Graph layout and positioning</a:t>
            </a:r>
          </a:p>
          <a:p>
            <a:pPr lvl="1"/>
            <a:r>
              <a:rPr lang="en-US" altLang="zh-CN" dirty="0">
                <a:solidFill>
                  <a:srgbClr val="289AF0"/>
                </a:solidFill>
              </a:rPr>
              <a:t>Make a concrete rendering (</a:t>
            </a:r>
            <a:r>
              <a:rPr lang="zh-CN" altLang="en-US" dirty="0">
                <a:solidFill>
                  <a:srgbClr val="289AF0"/>
                </a:solidFill>
              </a:rPr>
              <a:t>翻译</a:t>
            </a:r>
            <a:r>
              <a:rPr lang="en-US" altLang="zh-CN" dirty="0">
                <a:solidFill>
                  <a:srgbClr val="289AF0"/>
                </a:solidFill>
              </a:rPr>
              <a:t>) of abstract graph.</a:t>
            </a:r>
          </a:p>
          <a:p>
            <a:r>
              <a:rPr lang="en-US" altLang="zh-CN" b="1" dirty="0">
                <a:solidFill>
                  <a:srgbClr val="289AF0"/>
                </a:solidFill>
              </a:rPr>
              <a:t>Navigation &amp; Interaction</a:t>
            </a:r>
          </a:p>
          <a:p>
            <a:pPr lvl="1"/>
            <a:r>
              <a:rPr lang="en-US" altLang="zh-CN" dirty="0">
                <a:solidFill>
                  <a:srgbClr val="289AF0"/>
                </a:solidFill>
              </a:rPr>
              <a:t>How to support user changing focus and moving around the graph.</a:t>
            </a:r>
          </a:p>
          <a:p>
            <a:r>
              <a:rPr lang="en-US" altLang="zh-CN" b="1" dirty="0">
                <a:solidFill>
                  <a:srgbClr val="289AF0"/>
                </a:solidFill>
              </a:rPr>
              <a:t>Scale</a:t>
            </a:r>
          </a:p>
          <a:p>
            <a:pPr lvl="1"/>
            <a:r>
              <a:rPr lang="en-US" altLang="zh-CN" dirty="0">
                <a:solidFill>
                  <a:srgbClr val="289AF0"/>
                </a:solidFill>
              </a:rPr>
              <a:t>May run out of space or slow down the algorithm.</a:t>
            </a:r>
          </a:p>
          <a:p>
            <a:pPr lvl="1"/>
            <a:r>
              <a:rPr lang="en-US" altLang="zh-CN" dirty="0">
                <a:solidFill>
                  <a:srgbClr val="289AF0"/>
                </a:solidFill>
              </a:rPr>
              <a:t>The two issues above are not too bad for small graphs, but for large ones are much tougher.</a:t>
            </a:r>
          </a:p>
        </p:txBody>
      </p:sp>
    </p:spTree>
    <p:extLst>
      <p:ext uri="{BB962C8B-B14F-4D97-AF65-F5344CB8AC3E}">
        <p14:creationId xmlns:p14="http://schemas.microsoft.com/office/powerpoint/2010/main" val="33928450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33C531-CD20-49ED-8077-5600A5EDFCAB}"/>
              </a:ext>
            </a:extLst>
          </p:cNvPr>
          <p:cNvSpPr>
            <a:spLocks noGrp="1"/>
          </p:cNvSpPr>
          <p:nvPr>
            <p:ph type="title"/>
          </p:nvPr>
        </p:nvSpPr>
        <p:spPr/>
        <p:txBody>
          <a:bodyPr/>
          <a:lstStyle/>
          <a:p>
            <a:r>
              <a:rPr lang="en-US" altLang="zh-CN" dirty="0">
                <a:latin typeface="Algerian" panose="04020705040A02060702" pitchFamily="82" charset="0"/>
              </a:rPr>
              <a:t>Graphs&amp; networks</a:t>
            </a:r>
            <a:br>
              <a:rPr lang="en-US" altLang="zh-CN" dirty="0">
                <a:latin typeface="Algerian" panose="04020705040A02060702" pitchFamily="82" charset="0"/>
              </a:rPr>
            </a:br>
            <a:r>
              <a:rPr lang="en-US" altLang="zh-CN" dirty="0">
                <a:latin typeface="Algerian" panose="04020705040A02060702" pitchFamily="82" charset="0"/>
              </a:rPr>
              <a:t>aesthetic considerations; edges</a:t>
            </a:r>
            <a:endParaRPr lang="zh-CN" altLang="en-US" dirty="0">
              <a:latin typeface="Algerian" panose="04020705040A02060702" pitchFamily="82" charset="0"/>
            </a:endParaRPr>
          </a:p>
        </p:txBody>
      </p:sp>
      <p:sp>
        <p:nvSpPr>
          <p:cNvPr id="3" name="内容占位符 2">
            <a:extLst>
              <a:ext uri="{FF2B5EF4-FFF2-40B4-BE49-F238E27FC236}">
                <a16:creationId xmlns:a16="http://schemas.microsoft.com/office/drawing/2014/main" id="{701B6E71-A310-4607-9090-A821CFA26C25}"/>
              </a:ext>
            </a:extLst>
          </p:cNvPr>
          <p:cNvSpPr>
            <a:spLocks noGrp="1"/>
          </p:cNvSpPr>
          <p:nvPr>
            <p:ph idx="1"/>
          </p:nvPr>
        </p:nvSpPr>
        <p:spPr>
          <a:xfrm>
            <a:off x="838200" y="1825625"/>
            <a:ext cx="10629900" cy="4351338"/>
          </a:xfrm>
        </p:spPr>
        <p:txBody>
          <a:bodyPr>
            <a:normAutofit/>
          </a:bodyPr>
          <a:lstStyle/>
          <a:p>
            <a:r>
              <a:rPr lang="en-US" altLang="zh-CN" dirty="0"/>
              <a:t>Minimize </a:t>
            </a:r>
            <a:r>
              <a:rPr lang="en-US" altLang="zh-CN" b="1" dirty="0">
                <a:solidFill>
                  <a:srgbClr val="289AF0"/>
                </a:solidFill>
              </a:rPr>
              <a:t>crossings</a:t>
            </a:r>
          </a:p>
          <a:p>
            <a:r>
              <a:rPr lang="en-US" altLang="zh-CN" dirty="0"/>
              <a:t>Minimize </a:t>
            </a:r>
            <a:r>
              <a:rPr lang="en-US" altLang="zh-CN" b="1" dirty="0">
                <a:solidFill>
                  <a:srgbClr val="289AF0"/>
                </a:solidFill>
              </a:rPr>
              <a:t>total edge length </a:t>
            </a:r>
            <a:r>
              <a:rPr lang="en-US" altLang="zh-CN" dirty="0"/>
              <a:t>(toward proper scale) </a:t>
            </a:r>
            <a:r>
              <a:rPr lang="zh-CN" altLang="en-US" sz="2400" dirty="0"/>
              <a:t>不能无限的缩小图</a:t>
            </a:r>
            <a:endParaRPr lang="en-US" altLang="zh-CN" dirty="0"/>
          </a:p>
          <a:p>
            <a:r>
              <a:rPr lang="en-US" altLang="zh-CN" b="1" dirty="0">
                <a:solidFill>
                  <a:srgbClr val="289AF0"/>
                </a:solidFill>
              </a:rPr>
              <a:t>Area</a:t>
            </a:r>
            <a:r>
              <a:rPr lang="en-US" altLang="zh-CN" dirty="0"/>
              <a:t> – minimize towards efficiency</a:t>
            </a:r>
          </a:p>
          <a:p>
            <a:r>
              <a:rPr lang="en-US" altLang="zh-CN" dirty="0"/>
              <a:t>Minimize </a:t>
            </a:r>
            <a:r>
              <a:rPr lang="en-US" altLang="zh-CN" b="1" dirty="0">
                <a:solidFill>
                  <a:srgbClr val="289AF0"/>
                </a:solidFill>
              </a:rPr>
              <a:t>the longest edge length</a:t>
            </a:r>
          </a:p>
          <a:p>
            <a:r>
              <a:rPr lang="en-US" altLang="zh-CN" dirty="0"/>
              <a:t>Minimize </a:t>
            </a:r>
            <a:r>
              <a:rPr lang="en-US" altLang="zh-CN" b="1" dirty="0">
                <a:solidFill>
                  <a:srgbClr val="289AF0"/>
                </a:solidFill>
              </a:rPr>
              <a:t>edge length variance </a:t>
            </a:r>
            <a:r>
              <a:rPr lang="en-US" altLang="zh-CN" dirty="0"/>
              <a:t>(Uniform edge length)</a:t>
            </a:r>
          </a:p>
          <a:p>
            <a:r>
              <a:rPr lang="en-US" altLang="zh-CN" dirty="0"/>
              <a:t>Total </a:t>
            </a:r>
            <a:r>
              <a:rPr lang="en-US" altLang="zh-CN" b="1" dirty="0">
                <a:solidFill>
                  <a:srgbClr val="289AF0"/>
                </a:solidFill>
              </a:rPr>
              <a:t>bends</a:t>
            </a:r>
            <a:r>
              <a:rPr lang="en-US" altLang="zh-CN" dirty="0"/>
              <a:t> – minimize orthogonal towards straight-line</a:t>
            </a:r>
          </a:p>
          <a:p>
            <a:r>
              <a:rPr lang="en-US" altLang="zh-CN" dirty="0"/>
              <a:t>!!! While aesthetic, these considerations also impact the fundamental usability and effectiveness of graphs.</a:t>
            </a:r>
            <a:endParaRPr lang="zh-CN" altLang="en-US" dirty="0"/>
          </a:p>
        </p:txBody>
      </p:sp>
    </p:spTree>
    <p:extLst>
      <p:ext uri="{BB962C8B-B14F-4D97-AF65-F5344CB8AC3E}">
        <p14:creationId xmlns:p14="http://schemas.microsoft.com/office/powerpoint/2010/main" val="31463807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C95390-C075-420B-B74E-12044A6A57A6}"/>
              </a:ext>
            </a:extLst>
          </p:cNvPr>
          <p:cNvSpPr>
            <a:spLocks noGrp="1"/>
          </p:cNvSpPr>
          <p:nvPr>
            <p:ph type="title"/>
          </p:nvPr>
        </p:nvSpPr>
        <p:spPr>
          <a:xfrm>
            <a:off x="571500" y="365125"/>
            <a:ext cx="11363324" cy="1325563"/>
          </a:xfrm>
        </p:spPr>
        <p:txBody>
          <a:bodyPr>
            <a:normAutofit/>
          </a:bodyPr>
          <a:lstStyle/>
          <a:p>
            <a:r>
              <a:rPr lang="en-US" altLang="zh-CN" dirty="0">
                <a:latin typeface="Algerian" panose="04020705040A02060702" pitchFamily="82" charset="0"/>
              </a:rPr>
              <a:t>Graphs &amp; networks</a:t>
            </a:r>
            <a:br>
              <a:rPr lang="en-US" altLang="zh-CN" dirty="0">
                <a:latin typeface="Algerian" panose="04020705040A02060702" pitchFamily="82" charset="0"/>
              </a:rPr>
            </a:br>
            <a:r>
              <a:rPr lang="en-US" altLang="zh-CN" dirty="0" err="1">
                <a:latin typeface="Algerian" panose="04020705040A02060702" pitchFamily="82" charset="0"/>
              </a:rPr>
              <a:t>shneiderman’s</a:t>
            </a:r>
            <a:r>
              <a:rPr lang="en-US" altLang="zh-CN" dirty="0">
                <a:latin typeface="Algerian" panose="04020705040A02060702" pitchFamily="82" charset="0"/>
              </a:rPr>
              <a:t> </a:t>
            </a:r>
            <a:r>
              <a:rPr lang="en-US" altLang="zh-CN" dirty="0" err="1">
                <a:latin typeface="Algerian" panose="04020705040A02060702" pitchFamily="82" charset="0"/>
              </a:rPr>
              <a:t>netvis</a:t>
            </a:r>
            <a:r>
              <a:rPr lang="en-US" altLang="zh-CN" dirty="0">
                <a:latin typeface="Algerian" panose="04020705040A02060702" pitchFamily="82" charset="0"/>
              </a:rPr>
              <a:t> nirvana (</a:t>
            </a:r>
            <a:r>
              <a:rPr lang="zh-CN" altLang="en-US" sz="3200" dirty="0">
                <a:latin typeface="Algerian" panose="04020705040A02060702" pitchFamily="82" charset="0"/>
              </a:rPr>
              <a:t>涅槃</a:t>
            </a:r>
            <a:r>
              <a:rPr lang="en-US" altLang="zh-CN" dirty="0">
                <a:latin typeface="Algerian" panose="04020705040A02060702" pitchFamily="82" charset="0"/>
              </a:rPr>
              <a:t>)</a:t>
            </a:r>
            <a:endParaRPr lang="zh-CN" altLang="en-US" dirty="0">
              <a:latin typeface="Algerian" panose="04020705040A02060702" pitchFamily="82" charset="0"/>
            </a:endParaRPr>
          </a:p>
        </p:txBody>
      </p:sp>
      <p:sp>
        <p:nvSpPr>
          <p:cNvPr id="3" name="内容占位符 2">
            <a:extLst>
              <a:ext uri="{FF2B5EF4-FFF2-40B4-BE49-F238E27FC236}">
                <a16:creationId xmlns:a16="http://schemas.microsoft.com/office/drawing/2014/main" id="{F17DEA2B-3B9D-420E-8982-DB79B057F9DA}"/>
              </a:ext>
            </a:extLst>
          </p:cNvPr>
          <p:cNvSpPr>
            <a:spLocks noGrp="1"/>
          </p:cNvSpPr>
          <p:nvPr>
            <p:ph idx="1"/>
          </p:nvPr>
        </p:nvSpPr>
        <p:spPr/>
        <p:txBody>
          <a:bodyPr/>
          <a:lstStyle/>
          <a:p>
            <a:r>
              <a:rPr lang="en-US" altLang="zh-CN" dirty="0">
                <a:solidFill>
                  <a:schemeClr val="accent1">
                    <a:lumMod val="75000"/>
                  </a:schemeClr>
                </a:solidFill>
              </a:rPr>
              <a:t>Every node is visible</a:t>
            </a:r>
          </a:p>
          <a:p>
            <a:r>
              <a:rPr lang="en-US" altLang="zh-CN" dirty="0">
                <a:solidFill>
                  <a:schemeClr val="accent1">
                    <a:lumMod val="75000"/>
                  </a:schemeClr>
                </a:solidFill>
              </a:rPr>
              <a:t>For every node, you can count it’s degree</a:t>
            </a:r>
          </a:p>
          <a:p>
            <a:r>
              <a:rPr lang="en-US" altLang="zh-CN" dirty="0">
                <a:solidFill>
                  <a:schemeClr val="accent1">
                    <a:lumMod val="75000"/>
                  </a:schemeClr>
                </a:solidFill>
              </a:rPr>
              <a:t>For every link you can follow it from source to destination</a:t>
            </a:r>
          </a:p>
          <a:p>
            <a:r>
              <a:rPr lang="en-US" altLang="zh-CN" dirty="0">
                <a:solidFill>
                  <a:schemeClr val="accent1">
                    <a:lumMod val="75000"/>
                  </a:schemeClr>
                </a:solidFill>
              </a:rPr>
              <a:t>Clusters and outliers are identifiable</a:t>
            </a:r>
            <a:endParaRPr lang="zh-CN" altLang="en-US" dirty="0">
              <a:solidFill>
                <a:schemeClr val="accent1">
                  <a:lumMod val="75000"/>
                </a:schemeClr>
              </a:solidFill>
            </a:endParaRPr>
          </a:p>
        </p:txBody>
      </p:sp>
    </p:spTree>
    <p:extLst>
      <p:ext uri="{BB962C8B-B14F-4D97-AF65-F5344CB8AC3E}">
        <p14:creationId xmlns:p14="http://schemas.microsoft.com/office/powerpoint/2010/main" val="25621487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EF98D-E2A4-4F53-8935-5D4CFFD769CB}"/>
              </a:ext>
            </a:extLst>
          </p:cNvPr>
          <p:cNvSpPr>
            <a:spLocks noGrp="1"/>
          </p:cNvSpPr>
          <p:nvPr>
            <p:ph type="title"/>
          </p:nvPr>
        </p:nvSpPr>
        <p:spPr/>
        <p:txBody>
          <a:bodyPr>
            <a:normAutofit/>
          </a:bodyPr>
          <a:lstStyle/>
          <a:p>
            <a:r>
              <a:rPr lang="en-US" altLang="zh-CN" dirty="0">
                <a:latin typeface="Algerian" panose="04020705040A02060702" pitchFamily="82" charset="0"/>
              </a:rPr>
              <a:t>Graphs &amp; networks</a:t>
            </a:r>
            <a:br>
              <a:rPr lang="en-US" altLang="zh-CN" dirty="0">
                <a:latin typeface="Algerian" panose="04020705040A02060702" pitchFamily="82" charset="0"/>
              </a:rPr>
            </a:br>
            <a:r>
              <a:rPr lang="en-US" altLang="zh-CN" dirty="0">
                <a:latin typeface="Algerian" panose="04020705040A02060702" pitchFamily="82" charset="0"/>
              </a:rPr>
              <a:t>User tasks for graph vis</a:t>
            </a:r>
            <a:endParaRPr lang="zh-CN" altLang="en-US" dirty="0">
              <a:latin typeface="Algerian" panose="04020705040A02060702" pitchFamily="82" charset="0"/>
            </a:endParaRPr>
          </a:p>
        </p:txBody>
      </p:sp>
      <p:sp>
        <p:nvSpPr>
          <p:cNvPr id="3" name="内容占位符 2">
            <a:extLst>
              <a:ext uri="{FF2B5EF4-FFF2-40B4-BE49-F238E27FC236}">
                <a16:creationId xmlns:a16="http://schemas.microsoft.com/office/drawing/2014/main" id="{6CA687AE-8874-463B-BC5E-A886B583B243}"/>
              </a:ext>
            </a:extLst>
          </p:cNvPr>
          <p:cNvSpPr>
            <a:spLocks noGrp="1"/>
          </p:cNvSpPr>
          <p:nvPr>
            <p:ph idx="1"/>
          </p:nvPr>
        </p:nvSpPr>
        <p:spPr>
          <a:xfrm>
            <a:off x="838200" y="1825625"/>
            <a:ext cx="10820400" cy="4351338"/>
          </a:xfrm>
        </p:spPr>
        <p:txBody>
          <a:bodyPr/>
          <a:lstStyle/>
          <a:p>
            <a:r>
              <a:rPr lang="en-US" altLang="zh-CN" dirty="0"/>
              <a:t>Start with Amar et al ‘05 low-level tasks’ (they still apply).</a:t>
            </a:r>
          </a:p>
          <a:p>
            <a:r>
              <a:rPr lang="en-US" altLang="zh-CN" dirty="0"/>
              <a:t>Add four types of graph-specific tasks</a:t>
            </a:r>
          </a:p>
          <a:p>
            <a:r>
              <a:rPr lang="en-US" altLang="zh-CN" b="1" dirty="0">
                <a:solidFill>
                  <a:schemeClr val="accent1">
                    <a:lumMod val="75000"/>
                  </a:schemeClr>
                </a:solidFill>
              </a:rPr>
              <a:t>1. Topology-based tasks</a:t>
            </a:r>
          </a:p>
          <a:p>
            <a:pPr lvl="1"/>
            <a:r>
              <a:rPr lang="en-US" altLang="zh-CN" dirty="0">
                <a:solidFill>
                  <a:schemeClr val="accent1">
                    <a:lumMod val="75000"/>
                  </a:schemeClr>
                </a:solidFill>
              </a:rPr>
              <a:t>Adjacency</a:t>
            </a:r>
            <a:r>
              <a:rPr lang="en-US" altLang="zh-CN" dirty="0"/>
              <a:t> – find the set of nodes adjacent to a node</a:t>
            </a:r>
          </a:p>
          <a:p>
            <a:pPr lvl="1"/>
            <a:r>
              <a:rPr lang="en-US" altLang="zh-CN" dirty="0">
                <a:solidFill>
                  <a:schemeClr val="accent1">
                    <a:lumMod val="75000"/>
                  </a:schemeClr>
                </a:solidFill>
              </a:rPr>
              <a:t>Accessibility</a:t>
            </a:r>
            <a:r>
              <a:rPr lang="en-US" altLang="zh-CN" dirty="0"/>
              <a:t> – find the set of nodes accessible to a node</a:t>
            </a:r>
          </a:p>
          <a:p>
            <a:pPr lvl="1"/>
            <a:r>
              <a:rPr lang="en-US" altLang="zh-CN" dirty="0">
                <a:solidFill>
                  <a:schemeClr val="accent1">
                    <a:lumMod val="75000"/>
                  </a:schemeClr>
                </a:solidFill>
              </a:rPr>
              <a:t>Common connection </a:t>
            </a:r>
            <a:r>
              <a:rPr lang="en-US" altLang="zh-CN" dirty="0"/>
              <a:t>– given nodes, find the set of nodes connected to all</a:t>
            </a:r>
          </a:p>
          <a:p>
            <a:pPr lvl="1"/>
            <a:r>
              <a:rPr lang="en-US" altLang="zh-CN" dirty="0">
                <a:solidFill>
                  <a:schemeClr val="accent1">
                    <a:lumMod val="75000"/>
                  </a:schemeClr>
                </a:solidFill>
              </a:rPr>
              <a:t>Connectivity</a:t>
            </a:r>
            <a:r>
              <a:rPr lang="en-US" altLang="zh-CN" dirty="0"/>
              <a:t> – find shortest path; identify clusters; identify connected components</a:t>
            </a:r>
          </a:p>
        </p:txBody>
      </p:sp>
    </p:spTree>
    <p:extLst>
      <p:ext uri="{BB962C8B-B14F-4D97-AF65-F5344CB8AC3E}">
        <p14:creationId xmlns:p14="http://schemas.microsoft.com/office/powerpoint/2010/main" val="82277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3B6645-9066-4BF4-A80F-2D895660FAAC}"/>
              </a:ext>
            </a:extLst>
          </p:cNvPr>
          <p:cNvSpPr>
            <a:spLocks noGrp="1"/>
          </p:cNvSpPr>
          <p:nvPr>
            <p:ph type="title"/>
          </p:nvPr>
        </p:nvSpPr>
        <p:spPr/>
        <p:txBody>
          <a:bodyPr/>
          <a:lstStyle/>
          <a:p>
            <a:r>
              <a:rPr lang="en-US" altLang="zh-CN" dirty="0">
                <a:latin typeface="Algerian" panose="04020705040A02060702" pitchFamily="82" charset="0"/>
              </a:rPr>
              <a:t>Graphs &amp; networks</a:t>
            </a:r>
            <a:br>
              <a:rPr lang="en-US" altLang="zh-CN" dirty="0">
                <a:latin typeface="Algerian" panose="04020705040A02060702" pitchFamily="82" charset="0"/>
              </a:rPr>
            </a:br>
            <a:r>
              <a:rPr lang="en-US" altLang="zh-CN" dirty="0">
                <a:latin typeface="Algerian" panose="04020705040A02060702" pitchFamily="82" charset="0"/>
              </a:rPr>
              <a:t>User tasks for graph vis</a:t>
            </a:r>
            <a:endParaRPr lang="zh-CN" altLang="en-US" dirty="0"/>
          </a:p>
        </p:txBody>
      </p:sp>
      <p:sp>
        <p:nvSpPr>
          <p:cNvPr id="3" name="内容占位符 2">
            <a:extLst>
              <a:ext uri="{FF2B5EF4-FFF2-40B4-BE49-F238E27FC236}">
                <a16:creationId xmlns:a16="http://schemas.microsoft.com/office/drawing/2014/main" id="{53AC7316-C5B5-4007-80F5-3D1F0487C2D7}"/>
              </a:ext>
            </a:extLst>
          </p:cNvPr>
          <p:cNvSpPr>
            <a:spLocks noGrp="1"/>
          </p:cNvSpPr>
          <p:nvPr>
            <p:ph idx="1"/>
          </p:nvPr>
        </p:nvSpPr>
        <p:spPr/>
        <p:txBody>
          <a:bodyPr/>
          <a:lstStyle/>
          <a:p>
            <a:r>
              <a:rPr lang="en-US" altLang="zh-CN" b="1" dirty="0">
                <a:solidFill>
                  <a:schemeClr val="accent1">
                    <a:lumMod val="75000"/>
                  </a:schemeClr>
                </a:solidFill>
              </a:rPr>
              <a:t>2. Attribute-based tasks</a:t>
            </a:r>
          </a:p>
          <a:p>
            <a:pPr lvl="1"/>
            <a:r>
              <a:rPr lang="en-US" altLang="zh-CN" dirty="0"/>
              <a:t>On the nodes – find the </a:t>
            </a:r>
            <a:r>
              <a:rPr lang="en-US" altLang="zh-CN" dirty="0">
                <a:solidFill>
                  <a:schemeClr val="accent1">
                    <a:lumMod val="75000"/>
                  </a:schemeClr>
                </a:solidFill>
              </a:rPr>
              <a:t>nodes having a specific attribute value</a:t>
            </a:r>
          </a:p>
          <a:p>
            <a:pPr lvl="1"/>
            <a:r>
              <a:rPr lang="en-US" altLang="zh-CN" dirty="0"/>
              <a:t>On the edges -  find the </a:t>
            </a:r>
            <a:r>
              <a:rPr lang="en-US" altLang="zh-CN" dirty="0">
                <a:solidFill>
                  <a:schemeClr val="accent1">
                    <a:lumMod val="75000"/>
                  </a:schemeClr>
                </a:solidFill>
              </a:rPr>
              <a:t>nodes connected only by certain kinds of edges</a:t>
            </a:r>
          </a:p>
          <a:p>
            <a:r>
              <a:rPr lang="en-US" altLang="zh-CN" b="1" dirty="0">
                <a:solidFill>
                  <a:schemeClr val="accent1">
                    <a:lumMod val="75000"/>
                  </a:schemeClr>
                </a:solidFill>
              </a:rPr>
              <a:t>3. Browsing tasks</a:t>
            </a:r>
          </a:p>
          <a:p>
            <a:pPr lvl="1"/>
            <a:r>
              <a:rPr lang="en-US" altLang="zh-CN" dirty="0"/>
              <a:t>Follow a given path</a:t>
            </a:r>
          </a:p>
          <a:p>
            <a:pPr lvl="1"/>
            <a:r>
              <a:rPr lang="en-US" altLang="zh-CN" dirty="0"/>
              <a:t>Revisit – return to a previously visited node</a:t>
            </a:r>
          </a:p>
          <a:p>
            <a:r>
              <a:rPr lang="en-US" altLang="zh-CN" b="1" dirty="0">
                <a:solidFill>
                  <a:schemeClr val="accent1">
                    <a:lumMod val="75000"/>
                  </a:schemeClr>
                </a:solidFill>
              </a:rPr>
              <a:t>4. Overview tasks</a:t>
            </a:r>
          </a:p>
          <a:p>
            <a:pPr lvl="1"/>
            <a:r>
              <a:rPr lang="en-US" altLang="zh-CN" dirty="0"/>
              <a:t>Compound exploratory task such as </a:t>
            </a:r>
            <a:r>
              <a:rPr lang="en-US" altLang="zh-CN" dirty="0">
                <a:solidFill>
                  <a:schemeClr val="accent1">
                    <a:lumMod val="75000"/>
                  </a:schemeClr>
                </a:solidFill>
              </a:rPr>
              <a:t>estimating size </a:t>
            </a:r>
            <a:r>
              <a:rPr lang="en-US" altLang="zh-CN" dirty="0"/>
              <a:t>of a network, </a:t>
            </a:r>
            <a:r>
              <a:rPr lang="en-US" altLang="zh-CN" dirty="0">
                <a:solidFill>
                  <a:schemeClr val="accent1">
                    <a:lumMod val="75000"/>
                  </a:schemeClr>
                </a:solidFill>
              </a:rPr>
              <a:t>finding patterns</a:t>
            </a:r>
            <a:r>
              <a:rPr lang="en-US" altLang="zh-CN" dirty="0"/>
              <a:t>, etc.</a:t>
            </a:r>
          </a:p>
        </p:txBody>
      </p:sp>
    </p:spTree>
    <p:extLst>
      <p:ext uri="{BB962C8B-B14F-4D97-AF65-F5344CB8AC3E}">
        <p14:creationId xmlns:p14="http://schemas.microsoft.com/office/powerpoint/2010/main" val="1678168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A13F-283C-42F7-8878-2392A6DA2D91}"/>
              </a:ext>
            </a:extLst>
          </p:cNvPr>
          <p:cNvSpPr>
            <a:spLocks noGrp="1"/>
          </p:cNvSpPr>
          <p:nvPr>
            <p:ph type="title"/>
          </p:nvPr>
        </p:nvSpPr>
        <p:spPr/>
        <p:txBody>
          <a:bodyPr/>
          <a:lstStyle/>
          <a:p>
            <a:r>
              <a:rPr lang="en-US" altLang="zh-CN" dirty="0">
                <a:latin typeface="Algerian" panose="04020705040A02060702" pitchFamily="82" charset="0"/>
              </a:rPr>
              <a:t>Graphs &amp; networks</a:t>
            </a:r>
            <a:br>
              <a:rPr lang="en-US" altLang="zh-CN" dirty="0">
                <a:latin typeface="Algerian" panose="04020705040A02060702" pitchFamily="82" charset="0"/>
              </a:rPr>
            </a:br>
            <a:r>
              <a:rPr lang="en-US" altLang="zh-CN" dirty="0">
                <a:latin typeface="Algerian" panose="04020705040A02060702" pitchFamily="82" charset="0"/>
              </a:rPr>
              <a:t>graph layout approaches</a:t>
            </a:r>
            <a:endParaRPr lang="zh-CN" altLang="en-US" dirty="0"/>
          </a:p>
        </p:txBody>
      </p:sp>
      <p:sp>
        <p:nvSpPr>
          <p:cNvPr id="3" name="内容占位符 2">
            <a:extLst>
              <a:ext uri="{FF2B5EF4-FFF2-40B4-BE49-F238E27FC236}">
                <a16:creationId xmlns:a16="http://schemas.microsoft.com/office/drawing/2014/main" id="{2899F86A-C44B-46C2-8667-2C4A4A90D61D}"/>
              </a:ext>
            </a:extLst>
          </p:cNvPr>
          <p:cNvSpPr>
            <a:spLocks noGrp="1"/>
          </p:cNvSpPr>
          <p:nvPr>
            <p:ph idx="1"/>
          </p:nvPr>
        </p:nvSpPr>
        <p:spPr>
          <a:xfrm>
            <a:off x="1143000" y="2076451"/>
            <a:ext cx="3457575" cy="4191000"/>
          </a:xfrm>
        </p:spPr>
        <p:txBody>
          <a:bodyPr>
            <a:normAutofit/>
          </a:bodyPr>
          <a:lstStyle/>
          <a:p>
            <a:r>
              <a:rPr lang="en-US" altLang="zh-CN" dirty="0"/>
              <a:t>Layout heuristics</a:t>
            </a:r>
          </a:p>
          <a:p>
            <a:pPr lvl="1"/>
            <a:r>
              <a:rPr lang="en-US" altLang="zh-CN" dirty="0"/>
              <a:t>Polyline edges</a:t>
            </a:r>
          </a:p>
          <a:p>
            <a:pPr lvl="1"/>
            <a:r>
              <a:rPr lang="en-US" altLang="zh-CN" dirty="0"/>
              <a:t>Planar (</a:t>
            </a:r>
            <a:r>
              <a:rPr lang="zh-CN" altLang="en-US" dirty="0"/>
              <a:t>平面的</a:t>
            </a:r>
            <a:r>
              <a:rPr lang="en-US" altLang="zh-CN" dirty="0"/>
              <a:t>)</a:t>
            </a:r>
          </a:p>
          <a:p>
            <a:pPr lvl="1"/>
            <a:r>
              <a:rPr lang="en-US" altLang="zh-CN" dirty="0"/>
              <a:t>Orthogonal</a:t>
            </a:r>
          </a:p>
          <a:p>
            <a:pPr lvl="1"/>
            <a:r>
              <a:rPr lang="en-US" altLang="zh-CN" dirty="0"/>
              <a:t>Grid-based</a:t>
            </a:r>
          </a:p>
          <a:p>
            <a:pPr lvl="1"/>
            <a:r>
              <a:rPr lang="en-US" altLang="zh-CN" dirty="0"/>
              <a:t>Curved lines</a:t>
            </a:r>
          </a:p>
          <a:p>
            <a:pPr lvl="1"/>
            <a:r>
              <a:rPr lang="en-US" altLang="zh-CN" dirty="0"/>
              <a:t>Hierarchies</a:t>
            </a:r>
          </a:p>
          <a:p>
            <a:pPr lvl="1"/>
            <a:r>
              <a:rPr lang="en-US" altLang="zh-CN" dirty="0"/>
              <a:t>Circular</a:t>
            </a:r>
          </a:p>
          <a:p>
            <a:endParaRPr lang="en-US" altLang="zh-CN" dirty="0"/>
          </a:p>
        </p:txBody>
      </p:sp>
      <p:sp>
        <p:nvSpPr>
          <p:cNvPr id="4" name="内容占位符 2">
            <a:extLst>
              <a:ext uri="{FF2B5EF4-FFF2-40B4-BE49-F238E27FC236}">
                <a16:creationId xmlns:a16="http://schemas.microsoft.com/office/drawing/2014/main" id="{73EAE5E9-B947-4C95-A25B-91361AF344C8}"/>
              </a:ext>
            </a:extLst>
          </p:cNvPr>
          <p:cNvSpPr txBox="1">
            <a:spLocks/>
          </p:cNvSpPr>
          <p:nvPr/>
        </p:nvSpPr>
        <p:spPr>
          <a:xfrm>
            <a:off x="5524500" y="2076450"/>
            <a:ext cx="58293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a:t>Scale challenge</a:t>
            </a:r>
          </a:p>
          <a:p>
            <a:pPr lvl="1" algn="just"/>
            <a:r>
              <a:rPr lang="en-US" altLang="zh-CN"/>
              <a:t>May run out of space for vertices and edges (</a:t>
            </a:r>
            <a:r>
              <a:rPr lang="zh-CN" altLang="en-US"/>
              <a:t>变成一团乱麻</a:t>
            </a:r>
            <a:r>
              <a:rPr lang="en-US" altLang="zh-CN"/>
              <a:t>)</a:t>
            </a:r>
          </a:p>
          <a:p>
            <a:pPr lvl="1" algn="just"/>
            <a:r>
              <a:rPr lang="en-US" altLang="zh-CN"/>
              <a:t>Sometimes use clustering to help</a:t>
            </a:r>
          </a:p>
          <a:p>
            <a:pPr lvl="2" algn="just"/>
            <a:r>
              <a:rPr lang="en-US" altLang="zh-CN"/>
              <a:t>Extract highly connected sets of vertices</a:t>
            </a:r>
          </a:p>
          <a:p>
            <a:pPr lvl="2" algn="just"/>
            <a:r>
              <a:rPr lang="en-US" altLang="zh-CN"/>
              <a:t>Collapse some vertices together</a:t>
            </a:r>
          </a:p>
          <a:p>
            <a:pPr algn="just"/>
            <a:r>
              <a:rPr lang="en-US" altLang="zh-CN"/>
              <a:t>Navigation &amp; Interaction challenge</a:t>
            </a:r>
          </a:p>
          <a:p>
            <a:pPr lvl="1" algn="just"/>
            <a:r>
              <a:rPr lang="en-US" altLang="zh-CN"/>
              <a:t>How do we allow a user to query, visit, or move around a graph?</a:t>
            </a:r>
            <a:endParaRPr lang="zh-CN" altLang="en-US" dirty="0"/>
          </a:p>
        </p:txBody>
      </p:sp>
    </p:spTree>
    <p:extLst>
      <p:ext uri="{BB962C8B-B14F-4D97-AF65-F5344CB8AC3E}">
        <p14:creationId xmlns:p14="http://schemas.microsoft.com/office/powerpoint/2010/main" val="40249474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A0D8B-DEA6-4BEA-90E9-69B20B3093E3}"/>
              </a:ext>
            </a:extLst>
          </p:cNvPr>
          <p:cNvSpPr>
            <a:spLocks noGrp="1"/>
          </p:cNvSpPr>
          <p:nvPr>
            <p:ph type="title"/>
          </p:nvPr>
        </p:nvSpPr>
        <p:spPr/>
        <p:txBody>
          <a:bodyPr/>
          <a:lstStyle/>
          <a:p>
            <a:r>
              <a:rPr lang="en-US" altLang="zh-CN" dirty="0">
                <a:latin typeface="Algerian" panose="04020705040A02060702" pitchFamily="82" charset="0"/>
              </a:rPr>
              <a:t>Graphs &amp; networks</a:t>
            </a:r>
            <a:br>
              <a:rPr lang="en-US" altLang="zh-CN" dirty="0">
                <a:latin typeface="Algerian" panose="04020705040A02060702" pitchFamily="82" charset="0"/>
              </a:rPr>
            </a:br>
            <a:r>
              <a:rPr lang="en-US" altLang="zh-CN" dirty="0">
                <a:latin typeface="Algerian" panose="04020705040A02060702" pitchFamily="82" charset="0"/>
              </a:rPr>
              <a:t>graph layout techniques</a:t>
            </a:r>
            <a:endParaRPr lang="zh-CN" altLang="en-US" dirty="0"/>
          </a:p>
        </p:txBody>
      </p:sp>
      <p:sp>
        <p:nvSpPr>
          <p:cNvPr id="4" name="内容占位符 3">
            <a:extLst>
              <a:ext uri="{FF2B5EF4-FFF2-40B4-BE49-F238E27FC236}">
                <a16:creationId xmlns:a16="http://schemas.microsoft.com/office/drawing/2014/main" id="{E1046FDD-C0E7-48F7-B6CF-1FC0F84BFAF7}"/>
              </a:ext>
            </a:extLst>
          </p:cNvPr>
          <p:cNvSpPr>
            <a:spLocks noGrp="1"/>
          </p:cNvSpPr>
          <p:nvPr>
            <p:ph idx="1"/>
          </p:nvPr>
        </p:nvSpPr>
        <p:spPr>
          <a:xfrm>
            <a:off x="838200" y="1825625"/>
            <a:ext cx="10515600" cy="4908550"/>
          </a:xfrm>
        </p:spPr>
        <p:txBody>
          <a:bodyPr>
            <a:normAutofit/>
          </a:bodyPr>
          <a:lstStyle/>
          <a:p>
            <a:r>
              <a:rPr lang="en-US" altLang="zh-CN" b="1" dirty="0">
                <a:solidFill>
                  <a:schemeClr val="accent1">
                    <a:lumMod val="75000"/>
                  </a:schemeClr>
                </a:solidFill>
              </a:rPr>
              <a:t>Circular layout</a:t>
            </a:r>
          </a:p>
          <a:p>
            <a:pPr lvl="1"/>
            <a:r>
              <a:rPr lang="en-US" altLang="zh-CN" dirty="0"/>
              <a:t>Space vertices out around border of a circle. (may place nodes with equal distance along the verge of the circle)</a:t>
            </a:r>
          </a:p>
          <a:p>
            <a:r>
              <a:rPr lang="en-US" altLang="zh-CN" b="1" dirty="0">
                <a:solidFill>
                  <a:schemeClr val="accent1">
                    <a:lumMod val="75000"/>
                  </a:schemeClr>
                </a:solidFill>
              </a:rPr>
              <a:t>Arc Diagram layout</a:t>
            </a:r>
          </a:p>
          <a:p>
            <a:pPr lvl="1"/>
            <a:r>
              <a:rPr lang="en-US" altLang="zh-CN" dirty="0"/>
              <a:t>Draw edges across the top or bottom.</a:t>
            </a:r>
          </a:p>
          <a:p>
            <a:pPr lvl="1"/>
            <a:r>
              <a:rPr lang="en-US" altLang="zh-CN" dirty="0"/>
              <a:t>May have directed graph: all edges across the top are going from left to right, and all edges across the bottom are from right to left (clockwise overall).</a:t>
            </a:r>
          </a:p>
          <a:p>
            <a:pPr lvl="1"/>
            <a:r>
              <a:rPr lang="en-US" altLang="zh-CN" dirty="0"/>
              <a:t>Can be redundant on the other side if the graph is undirected.</a:t>
            </a:r>
          </a:p>
          <a:p>
            <a:r>
              <a:rPr lang="en-US" altLang="zh-CN" b="1" dirty="0">
                <a:solidFill>
                  <a:schemeClr val="accent1">
                    <a:lumMod val="75000"/>
                  </a:schemeClr>
                </a:solidFill>
              </a:rPr>
              <a:t>Tree layout</a:t>
            </a:r>
          </a:p>
          <a:p>
            <a:pPr lvl="1"/>
            <a:r>
              <a:rPr lang="en-US" altLang="zh-CN" dirty="0">
                <a:solidFill>
                  <a:schemeClr val="accent1">
                    <a:lumMod val="75000"/>
                  </a:schemeClr>
                </a:solidFill>
              </a:rPr>
              <a:t>Run a breadth-first search from a vertex</a:t>
            </a:r>
          </a:p>
          <a:p>
            <a:pPr lvl="1"/>
            <a:r>
              <a:rPr lang="en-US" altLang="zh-CN" dirty="0"/>
              <a:t>Simple and fast, but obviously doesn’t represent the whole graph</a:t>
            </a:r>
          </a:p>
          <a:p>
            <a:endParaRPr lang="en-US" altLang="zh-CN" dirty="0"/>
          </a:p>
        </p:txBody>
      </p:sp>
    </p:spTree>
    <p:extLst>
      <p:ext uri="{BB962C8B-B14F-4D97-AF65-F5344CB8AC3E}">
        <p14:creationId xmlns:p14="http://schemas.microsoft.com/office/powerpoint/2010/main" val="6058889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3694C-9C7C-4266-83FE-B131705631DB}"/>
              </a:ext>
            </a:extLst>
          </p:cNvPr>
          <p:cNvSpPr>
            <a:spLocks noGrp="1"/>
          </p:cNvSpPr>
          <p:nvPr>
            <p:ph type="title"/>
          </p:nvPr>
        </p:nvSpPr>
        <p:spPr>
          <a:xfrm>
            <a:off x="838200" y="152401"/>
            <a:ext cx="10515600" cy="1362076"/>
          </a:xfrm>
        </p:spPr>
        <p:txBody>
          <a:bodyPr>
            <a:normAutofit/>
          </a:bodyPr>
          <a:lstStyle/>
          <a:p>
            <a:r>
              <a:rPr lang="en-US" altLang="zh-CN" dirty="0">
                <a:latin typeface="Algerian" panose="04020705040A02060702" pitchFamily="82" charset="0"/>
              </a:rPr>
              <a:t>Graphs &amp; networks</a:t>
            </a:r>
            <a:br>
              <a:rPr lang="en-US" altLang="zh-CN" dirty="0">
                <a:latin typeface="Algerian" panose="04020705040A02060702" pitchFamily="82" charset="0"/>
              </a:rPr>
            </a:br>
            <a:r>
              <a:rPr lang="en-US" altLang="zh-CN" dirty="0">
                <a:latin typeface="Algerian" panose="04020705040A02060702" pitchFamily="82" charset="0"/>
              </a:rPr>
              <a:t>graph layout techniques</a:t>
            </a:r>
            <a:endParaRPr lang="zh-CN" altLang="en-US" dirty="0"/>
          </a:p>
        </p:txBody>
      </p:sp>
      <p:sp>
        <p:nvSpPr>
          <p:cNvPr id="3" name="内容占位符 2">
            <a:extLst>
              <a:ext uri="{FF2B5EF4-FFF2-40B4-BE49-F238E27FC236}">
                <a16:creationId xmlns:a16="http://schemas.microsoft.com/office/drawing/2014/main" id="{A8047B2E-4778-4D9F-97C9-11DB3FD9D389}"/>
              </a:ext>
            </a:extLst>
          </p:cNvPr>
          <p:cNvSpPr>
            <a:spLocks noGrp="1"/>
          </p:cNvSpPr>
          <p:nvPr>
            <p:ph idx="1"/>
          </p:nvPr>
        </p:nvSpPr>
        <p:spPr>
          <a:xfrm>
            <a:off x="838200" y="1581150"/>
            <a:ext cx="10820400" cy="5276849"/>
          </a:xfrm>
        </p:spPr>
        <p:txBody>
          <a:bodyPr>
            <a:normAutofit/>
          </a:bodyPr>
          <a:lstStyle/>
          <a:p>
            <a:r>
              <a:rPr lang="en-US" altLang="zh-CN" sz="3000" b="1" dirty="0">
                <a:solidFill>
                  <a:schemeClr val="accent1">
                    <a:lumMod val="75000"/>
                  </a:schemeClr>
                </a:solidFill>
              </a:rPr>
              <a:t>Hierarchical layout</a:t>
            </a:r>
          </a:p>
          <a:p>
            <a:pPr lvl="1"/>
            <a:r>
              <a:rPr lang="en-US" altLang="zh-CN" sz="2600" dirty="0"/>
              <a:t>Try to impose hierarchy on graph </a:t>
            </a:r>
            <a:r>
              <a:rPr lang="en-US" altLang="zh-CN" sz="2600" dirty="0">
                <a:sym typeface="Wingdings" panose="05000000000000000000" pitchFamily="2" charset="2"/>
              </a:rPr>
              <a:t> put nodes into layers or levels.</a:t>
            </a:r>
            <a:endParaRPr lang="en-US" altLang="zh-CN" sz="2600" dirty="0"/>
          </a:p>
          <a:p>
            <a:pPr lvl="1"/>
            <a:r>
              <a:rPr lang="en-US" altLang="zh-CN" sz="2600" dirty="0"/>
              <a:t>Reverse edges if needed to remove cycles.</a:t>
            </a:r>
          </a:p>
          <a:p>
            <a:pPr lvl="1"/>
            <a:r>
              <a:rPr lang="en-US" altLang="zh-CN" sz="2600" dirty="0"/>
              <a:t>Introduce dummy nodes (the bends in the edges correspond to dummy nodes).</a:t>
            </a:r>
          </a:p>
          <a:p>
            <a:r>
              <a:rPr lang="en-US" altLang="zh-CN" sz="3000" b="1" dirty="0">
                <a:solidFill>
                  <a:schemeClr val="accent1">
                    <a:lumMod val="75000"/>
                  </a:schemeClr>
                </a:solidFill>
              </a:rPr>
              <a:t>Force-directed layout</a:t>
            </a:r>
          </a:p>
          <a:p>
            <a:pPr lvl="1"/>
            <a:r>
              <a:rPr lang="en-US" altLang="zh-CN" sz="2600" dirty="0"/>
              <a:t>Example of constraint-based layout technique </a:t>
            </a:r>
            <a:r>
              <a:rPr lang="en-US" altLang="zh-CN" sz="2600" dirty="0">
                <a:sym typeface="Wingdings" panose="05000000000000000000" pitchFamily="2" charset="2"/>
              </a:rPr>
              <a:t> </a:t>
            </a:r>
            <a:r>
              <a:rPr lang="en-US" altLang="zh-CN" sz="2600" dirty="0">
                <a:solidFill>
                  <a:schemeClr val="accent1">
                    <a:lumMod val="75000"/>
                  </a:schemeClr>
                </a:solidFill>
                <a:sym typeface="Wingdings" panose="05000000000000000000" pitchFamily="2" charset="2"/>
              </a:rPr>
              <a:t>impose constraints on layout</a:t>
            </a:r>
            <a:r>
              <a:rPr lang="en-US" altLang="zh-CN" sz="2600" dirty="0">
                <a:sym typeface="Wingdings" panose="05000000000000000000" pitchFamily="2" charset="2"/>
              </a:rPr>
              <a:t> (such as shorten edges, minimize crossings, </a:t>
            </a:r>
            <a:r>
              <a:rPr lang="en-US" altLang="zh-CN" sz="2600" dirty="0" err="1">
                <a:sym typeface="Wingdings" panose="05000000000000000000" pitchFamily="2" charset="2"/>
              </a:rPr>
              <a:t>etc</a:t>
            </a:r>
            <a:r>
              <a:rPr lang="en-US" altLang="zh-CN" sz="2600" dirty="0">
                <a:sym typeface="Wingdings" panose="05000000000000000000" pitchFamily="2" charset="2"/>
              </a:rPr>
              <a:t>).</a:t>
            </a:r>
          </a:p>
          <a:p>
            <a:pPr lvl="1"/>
            <a:r>
              <a:rPr lang="en-US" altLang="zh-CN" sz="2600" dirty="0">
                <a:solidFill>
                  <a:schemeClr val="accent1">
                    <a:lumMod val="75000"/>
                  </a:schemeClr>
                </a:solidFill>
                <a:sym typeface="Wingdings" panose="05000000000000000000" pitchFamily="2" charset="2"/>
              </a:rPr>
              <a:t>Define through equations.</a:t>
            </a:r>
          </a:p>
          <a:p>
            <a:pPr lvl="1"/>
            <a:r>
              <a:rPr lang="en-US" altLang="zh-CN" sz="2600" dirty="0">
                <a:solidFill>
                  <a:schemeClr val="accent1">
                    <a:lumMod val="75000"/>
                  </a:schemeClr>
                </a:solidFill>
                <a:sym typeface="Wingdings" panose="05000000000000000000" pitchFamily="2" charset="2"/>
              </a:rPr>
              <a:t>Create optimization algorithm that attempts to best satisfy those equations.</a:t>
            </a:r>
          </a:p>
        </p:txBody>
      </p:sp>
    </p:spTree>
    <p:extLst>
      <p:ext uri="{BB962C8B-B14F-4D97-AF65-F5344CB8AC3E}">
        <p14:creationId xmlns:p14="http://schemas.microsoft.com/office/powerpoint/2010/main" val="2429458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B353B2-23C7-4BF5-85D8-8DCF5E65E02E}"/>
              </a:ext>
            </a:extLst>
          </p:cNvPr>
          <p:cNvSpPr>
            <a:spLocks noGrp="1"/>
          </p:cNvSpPr>
          <p:nvPr>
            <p:ph type="title"/>
          </p:nvPr>
        </p:nvSpPr>
        <p:spPr/>
        <p:txBody>
          <a:bodyPr/>
          <a:lstStyle/>
          <a:p>
            <a:r>
              <a:rPr lang="en-US" altLang="zh-CN" dirty="0">
                <a:latin typeface="Algerian" panose="04020705040A02060702" pitchFamily="82" charset="0"/>
              </a:rPr>
              <a:t>Graphs &amp; networks</a:t>
            </a:r>
            <a:br>
              <a:rPr lang="en-US" altLang="zh-CN" dirty="0">
                <a:latin typeface="Algerian" panose="04020705040A02060702" pitchFamily="82" charset="0"/>
              </a:rPr>
            </a:br>
            <a:r>
              <a:rPr lang="en-US" altLang="zh-CN" dirty="0">
                <a:latin typeface="Algerian" panose="04020705040A02060702" pitchFamily="82" charset="0"/>
              </a:rPr>
              <a:t>graph layout techniques</a:t>
            </a:r>
            <a:endParaRPr lang="zh-CN" altLang="en-US" dirty="0"/>
          </a:p>
        </p:txBody>
      </p:sp>
      <p:sp>
        <p:nvSpPr>
          <p:cNvPr id="3" name="内容占位符 2">
            <a:extLst>
              <a:ext uri="{FF2B5EF4-FFF2-40B4-BE49-F238E27FC236}">
                <a16:creationId xmlns:a16="http://schemas.microsoft.com/office/drawing/2014/main" id="{DA77F803-5E9A-4D78-B260-AFD34AAB3B8B}"/>
              </a:ext>
            </a:extLst>
          </p:cNvPr>
          <p:cNvSpPr>
            <a:spLocks noGrp="1"/>
          </p:cNvSpPr>
          <p:nvPr>
            <p:ph idx="1"/>
          </p:nvPr>
        </p:nvSpPr>
        <p:spPr>
          <a:xfrm>
            <a:off x="838200" y="1825624"/>
            <a:ext cx="10277475" cy="4556125"/>
          </a:xfrm>
        </p:spPr>
        <p:txBody>
          <a:bodyPr/>
          <a:lstStyle/>
          <a:p>
            <a:pPr lvl="1" algn="just"/>
            <a:r>
              <a:rPr lang="en-US" altLang="zh-CN" sz="2600" dirty="0">
                <a:sym typeface="Wingdings" panose="05000000000000000000" pitchFamily="2" charset="2"/>
              </a:rPr>
              <a:t>Common: Spring model</a:t>
            </a:r>
          </a:p>
          <a:p>
            <a:pPr lvl="2" algn="just"/>
            <a:r>
              <a:rPr lang="en-US" altLang="zh-CN" sz="2200" dirty="0">
                <a:sym typeface="Wingdings" panose="05000000000000000000" pitchFamily="2" charset="2"/>
              </a:rPr>
              <a:t>Edges – springs (gravity attraction)</a:t>
            </a:r>
          </a:p>
          <a:p>
            <a:pPr lvl="2" algn="just"/>
            <a:r>
              <a:rPr lang="en-US" altLang="zh-CN" sz="2200" dirty="0">
                <a:sym typeface="Wingdings" panose="05000000000000000000" pitchFamily="2" charset="2"/>
              </a:rPr>
              <a:t>Vertices – charged particles (repulsion)</a:t>
            </a:r>
          </a:p>
          <a:p>
            <a:pPr lvl="2" algn="just"/>
            <a:r>
              <a:rPr lang="en-US" altLang="zh-CN" sz="2200" dirty="0">
                <a:sym typeface="Wingdings" panose="05000000000000000000" pitchFamily="2" charset="2"/>
              </a:rPr>
              <a:t>Constraints - equation for forces</a:t>
            </a:r>
          </a:p>
          <a:p>
            <a:pPr lvl="2" algn="just"/>
            <a:r>
              <a:rPr lang="en-US" altLang="zh-CN" sz="2200" dirty="0">
                <a:sym typeface="Wingdings" panose="05000000000000000000" pitchFamily="2" charset="2"/>
              </a:rPr>
              <a:t>Seek local minimum of energy – sum of forces on each node is zero</a:t>
            </a:r>
          </a:p>
          <a:p>
            <a:pPr lvl="2" algn="just"/>
            <a:r>
              <a:rPr lang="en-US" altLang="zh-CN" sz="2200" dirty="0">
                <a:sym typeface="Wingdings" panose="05000000000000000000" pitchFamily="2" charset="2"/>
              </a:rPr>
              <a:t>Mass-spring layout: Uses a simulation in which related entities are conceived of as having springs connecting them, with the strength of the spring proportional to the calculated relationship between the two entities. Mass-spring layout algorithm uses this physical simulation to position a visual representation of each document so as to approximate all of the pairwise distances between documents.</a:t>
            </a:r>
            <a:endParaRPr lang="en-US" altLang="zh-CN" sz="2200" dirty="0"/>
          </a:p>
        </p:txBody>
      </p:sp>
    </p:spTree>
    <p:extLst>
      <p:ext uri="{BB962C8B-B14F-4D97-AF65-F5344CB8AC3E}">
        <p14:creationId xmlns:p14="http://schemas.microsoft.com/office/powerpoint/2010/main" val="272820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63000D-0349-4B4E-BF69-4AA05B9224DD}"/>
              </a:ext>
            </a:extLst>
          </p:cNvPr>
          <p:cNvSpPr>
            <a:spLocks noGrp="1"/>
          </p:cNvSpPr>
          <p:nvPr>
            <p:ph type="title"/>
          </p:nvPr>
        </p:nvSpPr>
        <p:spPr/>
        <p:txBody>
          <a:bodyPr/>
          <a:lstStyle/>
          <a:p>
            <a:r>
              <a:rPr lang="en-US" altLang="zh-CN" dirty="0">
                <a:latin typeface="Algerian" panose="04020705040A02060702" pitchFamily="82" charset="0"/>
              </a:rPr>
              <a:t>User interaction</a:t>
            </a:r>
            <a:br>
              <a:rPr lang="en-US" altLang="zh-CN" dirty="0">
                <a:latin typeface="Algerian" panose="04020705040A02060702" pitchFamily="82" charset="0"/>
              </a:rPr>
            </a:br>
            <a:r>
              <a:rPr lang="en-US" altLang="zh-CN" dirty="0">
                <a:latin typeface="Algerian" panose="04020705040A02060702" pitchFamily="82" charset="0"/>
              </a:rPr>
              <a:t>user intent</a:t>
            </a:r>
            <a:endParaRPr lang="zh-CN" altLang="en-US" dirty="0"/>
          </a:p>
        </p:txBody>
      </p:sp>
      <p:sp>
        <p:nvSpPr>
          <p:cNvPr id="3" name="内容占位符 2">
            <a:extLst>
              <a:ext uri="{FF2B5EF4-FFF2-40B4-BE49-F238E27FC236}">
                <a16:creationId xmlns:a16="http://schemas.microsoft.com/office/drawing/2014/main" id="{18A99952-3CE1-42AE-A2B2-120AC8903ED0}"/>
              </a:ext>
            </a:extLst>
          </p:cNvPr>
          <p:cNvSpPr>
            <a:spLocks noGrp="1"/>
          </p:cNvSpPr>
          <p:nvPr>
            <p:ph idx="1"/>
          </p:nvPr>
        </p:nvSpPr>
        <p:spPr/>
        <p:txBody>
          <a:bodyPr/>
          <a:lstStyle/>
          <a:p>
            <a:r>
              <a:rPr lang="en-US" altLang="zh-CN" b="1" dirty="0">
                <a:solidFill>
                  <a:schemeClr val="accent1">
                    <a:lumMod val="75000"/>
                  </a:schemeClr>
                </a:solidFill>
              </a:rPr>
              <a:t>Explore </a:t>
            </a:r>
            <a:r>
              <a:rPr lang="en-US" altLang="zh-CN" b="1" dirty="0">
                <a:solidFill>
                  <a:schemeClr val="accent1">
                    <a:lumMod val="75000"/>
                  </a:schemeClr>
                </a:solidFill>
                <a:sym typeface="Wingdings" panose="05000000000000000000" pitchFamily="2" charset="2"/>
              </a:rPr>
              <a:t> “Show me something different”</a:t>
            </a:r>
          </a:p>
          <a:p>
            <a:pPr lvl="1"/>
            <a:r>
              <a:rPr lang="en-US" altLang="zh-CN" dirty="0">
                <a:sym typeface="Wingdings" panose="05000000000000000000" pitchFamily="2" charset="2"/>
              </a:rPr>
              <a:t>Enable users to examine a different subset of data</a:t>
            </a:r>
          </a:p>
          <a:p>
            <a:pPr lvl="1"/>
            <a:r>
              <a:rPr lang="en-US" altLang="zh-CN" dirty="0">
                <a:sym typeface="Wingdings" panose="05000000000000000000" pitchFamily="2" charset="2"/>
              </a:rPr>
              <a:t>Overcome the limitation of display size</a:t>
            </a:r>
          </a:p>
          <a:p>
            <a:pPr lvl="1"/>
            <a:r>
              <a:rPr lang="en-US" altLang="zh-CN" dirty="0">
                <a:sym typeface="Wingdings" panose="05000000000000000000" pitchFamily="2" charset="2"/>
              </a:rPr>
              <a:t>Example: Direct Walk</a:t>
            </a:r>
          </a:p>
          <a:p>
            <a:pPr lvl="2"/>
            <a:r>
              <a:rPr lang="en-US" altLang="zh-CN" dirty="0">
                <a:sym typeface="Wingdings" panose="05000000000000000000" pitchFamily="2" charset="2"/>
              </a:rPr>
              <a:t>Linkages between cases</a:t>
            </a:r>
          </a:p>
          <a:p>
            <a:pPr lvl="2"/>
            <a:r>
              <a:rPr lang="en-US" altLang="zh-CN" dirty="0">
                <a:sym typeface="Wingdings" panose="05000000000000000000" pitchFamily="2" charset="2"/>
              </a:rPr>
              <a:t>Exploring one may lead to another (like following hyperlinks on web pages)</a:t>
            </a:r>
          </a:p>
        </p:txBody>
      </p:sp>
    </p:spTree>
    <p:extLst>
      <p:ext uri="{BB962C8B-B14F-4D97-AF65-F5344CB8AC3E}">
        <p14:creationId xmlns:p14="http://schemas.microsoft.com/office/powerpoint/2010/main" val="1747984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6BA63-F34A-48ED-A305-89EEF5185258}"/>
              </a:ext>
            </a:extLst>
          </p:cNvPr>
          <p:cNvSpPr>
            <a:spLocks noGrp="1"/>
          </p:cNvSpPr>
          <p:nvPr>
            <p:ph type="title"/>
          </p:nvPr>
        </p:nvSpPr>
        <p:spPr>
          <a:xfrm>
            <a:off x="333375" y="304801"/>
            <a:ext cx="11858625" cy="1385888"/>
          </a:xfrm>
        </p:spPr>
        <p:txBody>
          <a:bodyPr>
            <a:normAutofit/>
          </a:bodyPr>
          <a:lstStyle/>
          <a:p>
            <a:r>
              <a:rPr lang="en-US" altLang="zh-CN" dirty="0">
                <a:latin typeface="Algerian" panose="04020705040A02060702" pitchFamily="82" charset="0"/>
              </a:rPr>
              <a:t>Graphs &amp; networks</a:t>
            </a:r>
            <a:br>
              <a:rPr lang="en-US" altLang="zh-CN" dirty="0">
                <a:latin typeface="Algerian" panose="04020705040A02060702" pitchFamily="82" charset="0"/>
              </a:rPr>
            </a:br>
            <a:r>
              <a:rPr lang="en-US" altLang="zh-CN" dirty="0">
                <a:latin typeface="Algerian" panose="04020705040A02060702" pitchFamily="82" charset="0"/>
              </a:rPr>
              <a:t>one particular challenge with graphs</a:t>
            </a:r>
            <a:endParaRPr lang="zh-CN" altLang="en-US" dirty="0"/>
          </a:p>
        </p:txBody>
      </p:sp>
      <p:sp>
        <p:nvSpPr>
          <p:cNvPr id="3" name="内容占位符 2">
            <a:extLst>
              <a:ext uri="{FF2B5EF4-FFF2-40B4-BE49-F238E27FC236}">
                <a16:creationId xmlns:a16="http://schemas.microsoft.com/office/drawing/2014/main" id="{1BF7D7C8-262B-4D22-A852-43FFD1A4A00D}"/>
              </a:ext>
            </a:extLst>
          </p:cNvPr>
          <p:cNvSpPr>
            <a:spLocks noGrp="1"/>
          </p:cNvSpPr>
          <p:nvPr>
            <p:ph idx="1"/>
          </p:nvPr>
        </p:nvSpPr>
        <p:spPr>
          <a:xfrm>
            <a:off x="838200" y="1825625"/>
            <a:ext cx="10515600" cy="4727574"/>
          </a:xfrm>
        </p:spPr>
        <p:txBody>
          <a:bodyPr>
            <a:normAutofit/>
          </a:bodyPr>
          <a:lstStyle/>
          <a:p>
            <a:r>
              <a:rPr lang="en-US" altLang="zh-CN" dirty="0"/>
              <a:t>Data often does not come in “graph model”</a:t>
            </a:r>
          </a:p>
          <a:p>
            <a:pPr lvl="1"/>
            <a:r>
              <a:rPr lang="en-US" altLang="zh-CN" dirty="0"/>
              <a:t>Nodes and edges may not be pre-defined</a:t>
            </a:r>
          </a:p>
          <a:p>
            <a:pPr lvl="1"/>
            <a:r>
              <a:rPr lang="en-US" altLang="zh-CN" dirty="0"/>
              <a:t>Users have to “define” what they want to be nodes, then define the relation between them (edges).</a:t>
            </a:r>
          </a:p>
          <a:p>
            <a:r>
              <a:rPr lang="en-US" altLang="zh-CN" dirty="0"/>
              <a:t>Some tools help you do this</a:t>
            </a:r>
          </a:p>
          <a:p>
            <a:pPr lvl="1"/>
            <a:r>
              <a:rPr lang="en-US" altLang="zh-CN" dirty="0" err="1"/>
              <a:t>Ploceus</a:t>
            </a:r>
            <a:endParaRPr lang="en-US" altLang="zh-CN" dirty="0"/>
          </a:p>
          <a:p>
            <a:pPr lvl="2"/>
            <a:r>
              <a:rPr lang="en-US" altLang="zh-CN" dirty="0"/>
              <a:t>User select attributes to define edges. If two nodes share the same attribute value, use an edge to connect them.</a:t>
            </a:r>
          </a:p>
          <a:p>
            <a:pPr lvl="1"/>
            <a:r>
              <a:rPr lang="en-US" altLang="zh-CN" dirty="0" err="1"/>
              <a:t>Graphiti</a:t>
            </a:r>
            <a:endParaRPr lang="en-US" altLang="zh-CN" dirty="0"/>
          </a:p>
          <a:p>
            <a:pPr lvl="2"/>
            <a:r>
              <a:rPr lang="en-US" altLang="zh-CN" dirty="0"/>
              <a:t>What if you don’t know the attributes that correspond to the relationship you what to define?</a:t>
            </a:r>
          </a:p>
          <a:p>
            <a:pPr lvl="2"/>
            <a:r>
              <a:rPr lang="en-US" altLang="zh-CN" dirty="0"/>
              <a:t>I want a graph that has these two nodes connected. The system searches and creates edge rules that help form this graph.</a:t>
            </a:r>
            <a:endParaRPr lang="zh-CN" altLang="en-US" dirty="0"/>
          </a:p>
          <a:p>
            <a:endParaRPr lang="zh-CN" altLang="en-US" dirty="0"/>
          </a:p>
        </p:txBody>
      </p:sp>
    </p:spTree>
    <p:extLst>
      <p:ext uri="{BB962C8B-B14F-4D97-AF65-F5344CB8AC3E}">
        <p14:creationId xmlns:p14="http://schemas.microsoft.com/office/powerpoint/2010/main" val="29265436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76CE0-1B8E-4DB9-8274-A8A275F414A2}"/>
              </a:ext>
            </a:extLst>
          </p:cNvPr>
          <p:cNvSpPr>
            <a:spLocks noGrp="1"/>
          </p:cNvSpPr>
          <p:nvPr>
            <p:ph type="title"/>
          </p:nvPr>
        </p:nvSpPr>
        <p:spPr/>
        <p:txBody>
          <a:bodyPr/>
          <a:lstStyle/>
          <a:p>
            <a:r>
              <a:rPr lang="en-US" altLang="zh-CN" dirty="0">
                <a:latin typeface="Algerian" panose="04020705040A02060702" pitchFamily="82" charset="0"/>
              </a:rPr>
              <a:t>hierarchies &amp; trees</a:t>
            </a:r>
            <a:br>
              <a:rPr lang="en-US" altLang="zh-CN" dirty="0">
                <a:latin typeface="Algerian" panose="04020705040A02060702" pitchFamily="82" charset="0"/>
              </a:rPr>
            </a:br>
            <a:r>
              <a:rPr lang="en-US" altLang="zh-CN" dirty="0">
                <a:latin typeface="Algerian" panose="04020705040A02060702" pitchFamily="82" charset="0"/>
              </a:rPr>
              <a:t>overview</a:t>
            </a:r>
            <a:endParaRPr lang="zh-CN" altLang="en-US" dirty="0"/>
          </a:p>
        </p:txBody>
      </p:sp>
      <p:sp>
        <p:nvSpPr>
          <p:cNvPr id="3" name="内容占位符 2">
            <a:extLst>
              <a:ext uri="{FF2B5EF4-FFF2-40B4-BE49-F238E27FC236}">
                <a16:creationId xmlns:a16="http://schemas.microsoft.com/office/drawing/2014/main" id="{57245377-A5D1-4C7E-A8EE-B9CBCF7A2752}"/>
              </a:ext>
            </a:extLst>
          </p:cNvPr>
          <p:cNvSpPr>
            <a:spLocks noGrp="1"/>
          </p:cNvSpPr>
          <p:nvPr>
            <p:ph idx="1"/>
          </p:nvPr>
        </p:nvSpPr>
        <p:spPr>
          <a:xfrm>
            <a:off x="838200" y="1825624"/>
            <a:ext cx="10515600" cy="4784725"/>
          </a:xfrm>
        </p:spPr>
        <p:txBody>
          <a:bodyPr>
            <a:normAutofit/>
          </a:bodyPr>
          <a:lstStyle/>
          <a:p>
            <a:r>
              <a:rPr lang="en-US" altLang="zh-CN" dirty="0"/>
              <a:t>Data repository in which data cases are related to sub-cases.</a:t>
            </a:r>
          </a:p>
          <a:p>
            <a:r>
              <a:rPr lang="en-US" altLang="zh-CN" dirty="0"/>
              <a:t>Can be thought of as imposing an ordering in which items are parents or ancestors of other items.</a:t>
            </a:r>
          </a:p>
          <a:p>
            <a:r>
              <a:rPr lang="en-US" altLang="zh-CN" dirty="0"/>
              <a:t>All nodes have in-degree of 1, except the root node, which does not have an in-degree.</a:t>
            </a:r>
          </a:p>
          <a:p>
            <a:r>
              <a:rPr lang="en-US" altLang="zh-CN" dirty="0"/>
              <a:t>Leaf nodes have out-degree of 0.</a:t>
            </a:r>
          </a:p>
          <a:p>
            <a:r>
              <a:rPr lang="en-US" altLang="zh-CN" dirty="0"/>
              <a:t>Binary tree has out degree maximum = 2.</a:t>
            </a:r>
          </a:p>
          <a:p>
            <a:r>
              <a:rPr lang="en-US" altLang="zh-CN" dirty="0"/>
              <a:t>Hierarchies often represented as trees</a:t>
            </a:r>
          </a:p>
          <a:p>
            <a:pPr lvl="1"/>
            <a:r>
              <a:rPr lang="en-US" altLang="zh-CN" dirty="0"/>
              <a:t>Subcase of general graph</a:t>
            </a:r>
          </a:p>
          <a:p>
            <a:pPr lvl="1"/>
            <a:r>
              <a:rPr lang="en-US" altLang="zh-CN" dirty="0"/>
              <a:t>Directed graph with no cycles</a:t>
            </a:r>
          </a:p>
        </p:txBody>
      </p:sp>
    </p:spTree>
    <p:extLst>
      <p:ext uri="{BB962C8B-B14F-4D97-AF65-F5344CB8AC3E}">
        <p14:creationId xmlns:p14="http://schemas.microsoft.com/office/powerpoint/2010/main" val="33833032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EBA32AE-2919-48A9-AE23-FA7195E5E848}"/>
              </a:ext>
            </a:extLst>
          </p:cNvPr>
          <p:cNvPicPr>
            <a:picLocks noChangeAspect="1"/>
          </p:cNvPicPr>
          <p:nvPr/>
        </p:nvPicPr>
        <p:blipFill>
          <a:blip r:embed="rId2">
            <a:lum contrast="20000"/>
          </a:blip>
          <a:stretch>
            <a:fillRect/>
          </a:stretch>
        </p:blipFill>
        <p:spPr>
          <a:xfrm>
            <a:off x="5658400" y="3971926"/>
            <a:ext cx="6447875" cy="2771774"/>
          </a:xfrm>
          <a:prstGeom prst="rect">
            <a:avLst/>
          </a:prstGeom>
        </p:spPr>
      </p:pic>
      <p:sp>
        <p:nvSpPr>
          <p:cNvPr id="2" name="标题 1">
            <a:extLst>
              <a:ext uri="{FF2B5EF4-FFF2-40B4-BE49-F238E27FC236}">
                <a16:creationId xmlns:a16="http://schemas.microsoft.com/office/drawing/2014/main" id="{093965A2-D8E0-41B5-ACFB-C3BB0F2A46C3}"/>
              </a:ext>
            </a:extLst>
          </p:cNvPr>
          <p:cNvSpPr>
            <a:spLocks noGrp="1"/>
          </p:cNvSpPr>
          <p:nvPr>
            <p:ph type="title"/>
          </p:nvPr>
        </p:nvSpPr>
        <p:spPr/>
        <p:txBody>
          <a:bodyPr/>
          <a:lstStyle/>
          <a:p>
            <a:r>
              <a:rPr lang="en-US" altLang="zh-CN" dirty="0">
                <a:latin typeface="Algerian" panose="04020705040A02060702" pitchFamily="82" charset="0"/>
              </a:rPr>
              <a:t>hierarchies &amp; trees</a:t>
            </a:r>
            <a:br>
              <a:rPr lang="en-US" altLang="zh-CN" dirty="0">
                <a:latin typeface="Algerian" panose="04020705040A02060702" pitchFamily="82" charset="0"/>
              </a:rPr>
            </a:br>
            <a:r>
              <a:rPr lang="en-US" altLang="zh-CN" dirty="0">
                <a:latin typeface="Algerian" panose="04020705040A02060702" pitchFamily="82" charset="0"/>
              </a:rPr>
              <a:t>visualizing trees – four methods</a:t>
            </a:r>
            <a:endParaRPr lang="zh-CN" altLang="en-US" dirty="0"/>
          </a:p>
        </p:txBody>
      </p:sp>
      <p:sp>
        <p:nvSpPr>
          <p:cNvPr id="3" name="内容占位符 2">
            <a:extLst>
              <a:ext uri="{FF2B5EF4-FFF2-40B4-BE49-F238E27FC236}">
                <a16:creationId xmlns:a16="http://schemas.microsoft.com/office/drawing/2014/main" id="{B81AA859-E121-496D-BAFC-82628EDE4FCA}"/>
              </a:ext>
            </a:extLst>
          </p:cNvPr>
          <p:cNvSpPr>
            <a:spLocks noGrp="1"/>
          </p:cNvSpPr>
          <p:nvPr>
            <p:ph idx="1"/>
          </p:nvPr>
        </p:nvSpPr>
        <p:spPr>
          <a:xfrm>
            <a:off x="342901" y="1690688"/>
            <a:ext cx="11763374" cy="4918075"/>
          </a:xfrm>
        </p:spPr>
        <p:txBody>
          <a:bodyPr/>
          <a:lstStyle/>
          <a:p>
            <a:r>
              <a:rPr lang="en-US" altLang="zh-CN" dirty="0"/>
              <a:t>Node-link</a:t>
            </a:r>
          </a:p>
          <a:p>
            <a:pPr lvl="1"/>
            <a:r>
              <a:rPr lang="en-US" altLang="zh-CN" dirty="0"/>
              <a:t>Height on separate levels</a:t>
            </a:r>
          </a:p>
          <a:p>
            <a:pPr lvl="1"/>
            <a:r>
              <a:rPr lang="en-US" altLang="zh-CN" dirty="0"/>
              <a:t>Width in unique columns – make room for subtrees upwards</a:t>
            </a:r>
          </a:p>
          <a:p>
            <a:pPr lvl="1"/>
            <a:r>
              <a:rPr lang="en-US" altLang="zh-CN" dirty="0"/>
              <a:t>Potential problems</a:t>
            </a:r>
          </a:p>
          <a:p>
            <a:pPr lvl="2"/>
            <a:r>
              <a:rPr lang="en-US" altLang="zh-CN" dirty="0"/>
              <a:t>For top-down, width of fan-out uses up horizontal real estate very quickly</a:t>
            </a:r>
          </a:p>
          <a:p>
            <a:pPr lvl="2"/>
            <a:r>
              <a:rPr lang="en-US" altLang="zh-CN" dirty="0"/>
              <a:t>Tree might grow a lot along one particular branch</a:t>
            </a:r>
          </a:p>
          <a:p>
            <a:pPr lvl="1"/>
            <a:r>
              <a:rPr lang="en-US" altLang="zh-CN" b="1" dirty="0" err="1">
                <a:solidFill>
                  <a:schemeClr val="accent1">
                    <a:lumMod val="75000"/>
                  </a:schemeClr>
                </a:solidFill>
              </a:rPr>
              <a:t>SpaceTree</a:t>
            </a:r>
            <a:endParaRPr lang="en-US" altLang="zh-CN" b="1" dirty="0">
              <a:solidFill>
                <a:schemeClr val="accent1">
                  <a:lumMod val="75000"/>
                </a:schemeClr>
              </a:solidFill>
            </a:endParaRPr>
          </a:p>
          <a:p>
            <a:pPr lvl="2"/>
            <a:r>
              <a:rPr lang="en-US" altLang="zh-CN" dirty="0">
                <a:solidFill>
                  <a:schemeClr val="accent1">
                    <a:lumMod val="75000"/>
                  </a:schemeClr>
                </a:solidFill>
              </a:rPr>
              <a:t>Aggregation of sub-trees into triangles.</a:t>
            </a:r>
          </a:p>
          <a:p>
            <a:pPr lvl="2"/>
            <a:r>
              <a:rPr lang="en-US" altLang="zh-CN" dirty="0"/>
              <a:t>Size of triangles indicates depth.</a:t>
            </a:r>
          </a:p>
          <a:p>
            <a:pPr lvl="2"/>
            <a:r>
              <a:rPr lang="en-US" altLang="zh-CN" dirty="0"/>
              <a:t>Shading indicates number of noes inside the subtree.</a:t>
            </a:r>
          </a:p>
          <a:p>
            <a:pPr lvl="2"/>
            <a:r>
              <a:rPr lang="en-US" altLang="zh-CN" dirty="0"/>
              <a:t>Navigate by clicking on nodes </a:t>
            </a:r>
          </a:p>
          <a:p>
            <a:pPr marL="914400" lvl="2" indent="0">
              <a:buNone/>
            </a:pPr>
            <a:r>
              <a:rPr lang="en-US" altLang="zh-CN" dirty="0">
                <a:sym typeface="Wingdings" panose="05000000000000000000" pitchFamily="2" charset="2"/>
              </a:rPr>
              <a:t>    strongly restricted zooming.</a:t>
            </a:r>
            <a:endParaRPr lang="en-US" altLang="zh-CN" dirty="0"/>
          </a:p>
        </p:txBody>
      </p:sp>
    </p:spTree>
    <p:extLst>
      <p:ext uri="{BB962C8B-B14F-4D97-AF65-F5344CB8AC3E}">
        <p14:creationId xmlns:p14="http://schemas.microsoft.com/office/powerpoint/2010/main" val="23136061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A90DF6-0972-4771-B9E3-74380CEF2852}"/>
              </a:ext>
            </a:extLst>
          </p:cNvPr>
          <p:cNvSpPr>
            <a:spLocks noGrp="1"/>
          </p:cNvSpPr>
          <p:nvPr>
            <p:ph type="title"/>
          </p:nvPr>
        </p:nvSpPr>
        <p:spPr/>
        <p:txBody>
          <a:bodyPr/>
          <a:lstStyle/>
          <a:p>
            <a:r>
              <a:rPr lang="en-US" altLang="zh-CN" dirty="0">
                <a:latin typeface="Algerian" panose="04020705040A02060702" pitchFamily="82" charset="0"/>
              </a:rPr>
              <a:t>hierarchies &amp; trees</a:t>
            </a:r>
            <a:br>
              <a:rPr lang="en-US" altLang="zh-CN" dirty="0">
                <a:latin typeface="Algerian" panose="04020705040A02060702" pitchFamily="82" charset="0"/>
              </a:rPr>
            </a:br>
            <a:r>
              <a:rPr lang="en-US" altLang="zh-CN" dirty="0">
                <a:latin typeface="Algerian" panose="04020705040A02060702" pitchFamily="82" charset="0"/>
              </a:rPr>
              <a:t>visualizing trees – four methods</a:t>
            </a:r>
            <a:endParaRPr lang="zh-CN" altLang="en-US" dirty="0"/>
          </a:p>
        </p:txBody>
      </p:sp>
      <p:sp>
        <p:nvSpPr>
          <p:cNvPr id="3" name="内容占位符 2">
            <a:extLst>
              <a:ext uri="{FF2B5EF4-FFF2-40B4-BE49-F238E27FC236}">
                <a16:creationId xmlns:a16="http://schemas.microsoft.com/office/drawing/2014/main" id="{AA3B2D90-4DE5-46DD-A43C-806BFB76D430}"/>
              </a:ext>
            </a:extLst>
          </p:cNvPr>
          <p:cNvSpPr>
            <a:spLocks noGrp="1"/>
          </p:cNvSpPr>
          <p:nvPr>
            <p:ph idx="1"/>
          </p:nvPr>
        </p:nvSpPr>
        <p:spPr>
          <a:xfrm>
            <a:off x="695325" y="1825625"/>
            <a:ext cx="4914900" cy="4351338"/>
          </a:xfrm>
        </p:spPr>
        <p:txBody>
          <a:bodyPr/>
          <a:lstStyle/>
          <a:p>
            <a:pPr lvl="1"/>
            <a:r>
              <a:rPr lang="en-US" altLang="zh-CN" b="1" dirty="0" err="1">
                <a:solidFill>
                  <a:schemeClr val="accent1">
                    <a:lumMod val="75000"/>
                  </a:schemeClr>
                </a:solidFill>
              </a:rPr>
              <a:t>ConeTree</a:t>
            </a:r>
            <a:endParaRPr lang="en-US" altLang="zh-CN" b="1" dirty="0">
              <a:solidFill>
                <a:schemeClr val="accent1">
                  <a:lumMod val="75000"/>
                </a:schemeClr>
              </a:solidFill>
            </a:endParaRPr>
          </a:p>
          <a:p>
            <a:pPr lvl="2"/>
            <a:r>
              <a:rPr lang="en-US" altLang="zh-CN" dirty="0"/>
              <a:t>3D approach</a:t>
            </a:r>
          </a:p>
          <a:p>
            <a:pPr lvl="2"/>
            <a:r>
              <a:rPr lang="en-US" altLang="zh-CN" dirty="0"/>
              <a:t>Children of a node are laid out in a </a:t>
            </a:r>
            <a:r>
              <a:rPr lang="en-US" altLang="zh-CN" dirty="0">
                <a:solidFill>
                  <a:schemeClr val="accent1">
                    <a:lumMod val="75000"/>
                  </a:schemeClr>
                </a:solidFill>
              </a:rPr>
              <a:t>cylinder</a:t>
            </a:r>
            <a:r>
              <a:rPr lang="en-US" altLang="zh-CN" dirty="0"/>
              <a:t> below the parent.</a:t>
            </a:r>
          </a:p>
          <a:p>
            <a:pPr lvl="2"/>
            <a:r>
              <a:rPr lang="en-US" altLang="zh-CN" dirty="0"/>
              <a:t>^_^: </a:t>
            </a:r>
            <a:r>
              <a:rPr lang="en-US" altLang="zh-CN" dirty="0">
                <a:solidFill>
                  <a:schemeClr val="accent1">
                    <a:lumMod val="75000"/>
                  </a:schemeClr>
                </a:solidFill>
              </a:rPr>
              <a:t>More effective area </a:t>
            </a:r>
            <a:r>
              <a:rPr lang="en-US" altLang="zh-CN" dirty="0"/>
              <a:t>to lay out the tree, aesthetically pleasing (if done correctly).</a:t>
            </a:r>
          </a:p>
          <a:p>
            <a:pPr lvl="2"/>
            <a:r>
              <a:rPr lang="en-US" altLang="zh-CN" dirty="0"/>
              <a:t>&gt;_&lt;: As in all 3D, </a:t>
            </a:r>
            <a:r>
              <a:rPr lang="en-US" altLang="zh-CN" dirty="0">
                <a:solidFill>
                  <a:schemeClr val="accent1">
                    <a:lumMod val="75000"/>
                  </a:schemeClr>
                </a:solidFill>
              </a:rPr>
              <a:t>occlusion</a:t>
            </a:r>
            <a:r>
              <a:rPr lang="en-US" altLang="zh-CN" dirty="0"/>
              <a:t> obscures come nodes.</a:t>
            </a:r>
          </a:p>
          <a:p>
            <a:pPr lvl="2"/>
            <a:r>
              <a:rPr lang="en-US" altLang="zh-CN" dirty="0"/>
              <a:t>&gt;_&lt;: </a:t>
            </a:r>
            <a:r>
              <a:rPr lang="en-US" altLang="zh-CN" dirty="0">
                <a:solidFill>
                  <a:schemeClr val="accent1">
                    <a:lumMod val="75000"/>
                  </a:schemeClr>
                </a:solidFill>
              </a:rPr>
              <a:t>Interaction/navigation </a:t>
            </a:r>
            <a:r>
              <a:rPr lang="en-US" altLang="zh-CN" dirty="0"/>
              <a:t>may lead to usability issues.</a:t>
            </a:r>
            <a:endParaRPr lang="zh-CN" altLang="en-US" dirty="0"/>
          </a:p>
        </p:txBody>
      </p:sp>
      <p:pic>
        <p:nvPicPr>
          <p:cNvPr id="4" name="图片 3">
            <a:extLst>
              <a:ext uri="{FF2B5EF4-FFF2-40B4-BE49-F238E27FC236}">
                <a16:creationId xmlns:a16="http://schemas.microsoft.com/office/drawing/2014/main" id="{D47B44F7-D6AC-4A3A-9801-B9D852FD5A97}"/>
              </a:ext>
            </a:extLst>
          </p:cNvPr>
          <p:cNvPicPr>
            <a:picLocks noChangeAspect="1"/>
          </p:cNvPicPr>
          <p:nvPr/>
        </p:nvPicPr>
        <p:blipFill rotWithShape="1">
          <a:blip r:embed="rId2"/>
          <a:srcRect l="2187"/>
          <a:stretch/>
        </p:blipFill>
        <p:spPr>
          <a:xfrm>
            <a:off x="6029324" y="2216813"/>
            <a:ext cx="5255679" cy="3960150"/>
          </a:xfrm>
          <a:prstGeom prst="rect">
            <a:avLst/>
          </a:prstGeom>
        </p:spPr>
      </p:pic>
    </p:spTree>
    <p:extLst>
      <p:ext uri="{BB962C8B-B14F-4D97-AF65-F5344CB8AC3E}">
        <p14:creationId xmlns:p14="http://schemas.microsoft.com/office/powerpoint/2010/main" val="40233516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489C1A-EABC-47AB-B20B-0ED76B7E8748}"/>
              </a:ext>
            </a:extLst>
          </p:cNvPr>
          <p:cNvSpPr>
            <a:spLocks noGrp="1"/>
          </p:cNvSpPr>
          <p:nvPr>
            <p:ph type="title"/>
          </p:nvPr>
        </p:nvSpPr>
        <p:spPr/>
        <p:txBody>
          <a:bodyPr/>
          <a:lstStyle/>
          <a:p>
            <a:r>
              <a:rPr lang="en-US" altLang="zh-CN" dirty="0">
                <a:latin typeface="Algerian" panose="04020705040A02060702" pitchFamily="82" charset="0"/>
              </a:rPr>
              <a:t>hierarchies &amp; trees</a:t>
            </a:r>
            <a:br>
              <a:rPr lang="en-US" altLang="zh-CN" dirty="0">
                <a:latin typeface="Algerian" panose="04020705040A02060702" pitchFamily="82" charset="0"/>
              </a:rPr>
            </a:br>
            <a:r>
              <a:rPr lang="en-US" altLang="zh-CN" dirty="0">
                <a:latin typeface="Algerian" panose="04020705040A02060702" pitchFamily="82" charset="0"/>
              </a:rPr>
              <a:t>visualizing trees – four methods</a:t>
            </a:r>
            <a:endParaRPr lang="zh-CN" altLang="en-US" dirty="0"/>
          </a:p>
        </p:txBody>
      </p:sp>
      <p:sp>
        <p:nvSpPr>
          <p:cNvPr id="3" name="内容占位符 2">
            <a:extLst>
              <a:ext uri="{FF2B5EF4-FFF2-40B4-BE49-F238E27FC236}">
                <a16:creationId xmlns:a16="http://schemas.microsoft.com/office/drawing/2014/main" id="{2DE24570-3834-4F66-A667-F978A99E7404}"/>
              </a:ext>
            </a:extLst>
          </p:cNvPr>
          <p:cNvSpPr>
            <a:spLocks noGrp="1"/>
          </p:cNvSpPr>
          <p:nvPr>
            <p:ph idx="1"/>
          </p:nvPr>
        </p:nvSpPr>
        <p:spPr>
          <a:xfrm>
            <a:off x="628649" y="1690688"/>
            <a:ext cx="6010275" cy="5167312"/>
          </a:xfrm>
        </p:spPr>
        <p:txBody>
          <a:bodyPr>
            <a:normAutofit lnSpcReduction="10000"/>
          </a:bodyPr>
          <a:lstStyle/>
          <a:p>
            <a:pPr lvl="1" algn="just"/>
            <a:r>
              <a:rPr lang="en-US" altLang="zh-CN" b="1" dirty="0">
                <a:solidFill>
                  <a:schemeClr val="accent1">
                    <a:lumMod val="75000"/>
                  </a:schemeClr>
                </a:solidFill>
              </a:rPr>
              <a:t>Hyperbolic Browser</a:t>
            </a:r>
          </a:p>
          <a:p>
            <a:pPr lvl="2" algn="just"/>
            <a:r>
              <a:rPr lang="en-US" altLang="zh-CN" dirty="0"/>
              <a:t>Why put root on the top? </a:t>
            </a:r>
            <a:r>
              <a:rPr lang="en-US" altLang="zh-CN" dirty="0">
                <a:solidFill>
                  <a:schemeClr val="accent1">
                    <a:lumMod val="75000"/>
                  </a:schemeClr>
                </a:solidFill>
              </a:rPr>
              <a:t>Root can be at center with levels growing outward</a:t>
            </a:r>
            <a:r>
              <a:rPr lang="en-US" altLang="zh-CN" dirty="0"/>
              <a:t>.</a:t>
            </a:r>
          </a:p>
          <a:p>
            <a:pPr lvl="2" algn="just"/>
            <a:r>
              <a:rPr lang="en-US" altLang="zh-CN" dirty="0"/>
              <a:t>Distance decreases between parent and child as you move farther from center.</a:t>
            </a:r>
          </a:p>
          <a:p>
            <a:pPr lvl="2" algn="just"/>
            <a:r>
              <a:rPr lang="en-US" altLang="zh-CN" dirty="0"/>
              <a:t>Approach: lay out the hierarchy on the hyperbolic plane and map this plane onto a display regions.</a:t>
            </a:r>
          </a:p>
          <a:p>
            <a:pPr lvl="2" algn="just"/>
            <a:r>
              <a:rPr lang="en-US" altLang="zh-CN" dirty="0"/>
              <a:t>Start with the tree’s root at the center.</a:t>
            </a:r>
          </a:p>
          <a:p>
            <a:pPr lvl="2" algn="just"/>
            <a:r>
              <a:rPr lang="en-US" altLang="zh-CN" dirty="0"/>
              <a:t>Clicking on the blue node brings it into focus at the center.</a:t>
            </a:r>
          </a:p>
          <a:p>
            <a:pPr lvl="2" algn="just"/>
            <a:r>
              <a:rPr lang="en-US" altLang="zh-CN" dirty="0"/>
              <a:t>Use animation to navigate along this representation of the plane.</a:t>
            </a:r>
          </a:p>
          <a:p>
            <a:pPr lvl="2" algn="just"/>
            <a:r>
              <a:rPr lang="en-US" altLang="zh-CN" dirty="0"/>
              <a:t>&gt;_&lt;: Watching the view can be </a:t>
            </a:r>
            <a:r>
              <a:rPr lang="en-US" altLang="zh-CN" dirty="0">
                <a:solidFill>
                  <a:schemeClr val="accent1">
                    <a:lumMod val="75000"/>
                  </a:schemeClr>
                </a:solidFill>
              </a:rPr>
              <a:t>disorienting</a:t>
            </a:r>
            <a:r>
              <a:rPr lang="en-US" altLang="zh-CN" dirty="0"/>
              <a:t>.</a:t>
            </a:r>
          </a:p>
          <a:p>
            <a:pPr lvl="2" algn="just"/>
            <a:r>
              <a:rPr lang="en-US" altLang="zh-CN" dirty="0"/>
              <a:t>&gt;_&lt;: </a:t>
            </a:r>
            <a:r>
              <a:rPr lang="en-US" altLang="zh-CN" dirty="0">
                <a:solidFill>
                  <a:schemeClr val="accent1">
                    <a:lumMod val="75000"/>
                  </a:schemeClr>
                </a:solidFill>
              </a:rPr>
              <a:t>Not as symmetric and regular as Euclidean techniques</a:t>
            </a:r>
            <a:r>
              <a:rPr lang="en-US" altLang="zh-CN" dirty="0"/>
              <a:t>, two important attributes in aesthetics.</a:t>
            </a:r>
          </a:p>
        </p:txBody>
      </p:sp>
      <p:pic>
        <p:nvPicPr>
          <p:cNvPr id="4" name="图片 3">
            <a:extLst>
              <a:ext uri="{FF2B5EF4-FFF2-40B4-BE49-F238E27FC236}">
                <a16:creationId xmlns:a16="http://schemas.microsoft.com/office/drawing/2014/main" id="{81FCFB17-41D6-4B0A-ABD3-C1CAF7E9C84D}"/>
              </a:ext>
            </a:extLst>
          </p:cNvPr>
          <p:cNvPicPr>
            <a:picLocks noChangeAspect="1"/>
          </p:cNvPicPr>
          <p:nvPr/>
        </p:nvPicPr>
        <p:blipFill>
          <a:blip r:embed="rId2">
            <a:lum bright="-20000" contrast="40000"/>
          </a:blip>
          <a:stretch>
            <a:fillRect/>
          </a:stretch>
        </p:blipFill>
        <p:spPr>
          <a:xfrm>
            <a:off x="6734175" y="1879960"/>
            <a:ext cx="3345910" cy="3396889"/>
          </a:xfrm>
          <a:prstGeom prst="rect">
            <a:avLst/>
          </a:prstGeom>
        </p:spPr>
      </p:pic>
      <p:pic>
        <p:nvPicPr>
          <p:cNvPr id="5" name="图片 4">
            <a:extLst>
              <a:ext uri="{FF2B5EF4-FFF2-40B4-BE49-F238E27FC236}">
                <a16:creationId xmlns:a16="http://schemas.microsoft.com/office/drawing/2014/main" id="{D69795EE-DB66-4127-9B96-A2927F604D57}"/>
              </a:ext>
            </a:extLst>
          </p:cNvPr>
          <p:cNvPicPr>
            <a:picLocks noChangeAspect="1"/>
          </p:cNvPicPr>
          <p:nvPr/>
        </p:nvPicPr>
        <p:blipFill>
          <a:blip r:embed="rId3"/>
          <a:stretch>
            <a:fillRect/>
          </a:stretch>
        </p:blipFill>
        <p:spPr>
          <a:xfrm>
            <a:off x="9496425" y="4035709"/>
            <a:ext cx="2594868" cy="2669890"/>
          </a:xfrm>
          <a:prstGeom prst="rect">
            <a:avLst/>
          </a:prstGeom>
        </p:spPr>
      </p:pic>
    </p:spTree>
    <p:extLst>
      <p:ext uri="{BB962C8B-B14F-4D97-AF65-F5344CB8AC3E}">
        <p14:creationId xmlns:p14="http://schemas.microsoft.com/office/powerpoint/2010/main" val="10005075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50D2C0-7820-40C8-9178-9A6A7EA5942F}"/>
              </a:ext>
            </a:extLst>
          </p:cNvPr>
          <p:cNvSpPr>
            <a:spLocks noGrp="1"/>
          </p:cNvSpPr>
          <p:nvPr>
            <p:ph type="title"/>
          </p:nvPr>
        </p:nvSpPr>
        <p:spPr/>
        <p:txBody>
          <a:bodyPr/>
          <a:lstStyle/>
          <a:p>
            <a:r>
              <a:rPr lang="en-US" altLang="zh-CN" dirty="0">
                <a:latin typeface="Algerian" panose="04020705040A02060702" pitchFamily="82" charset="0"/>
              </a:rPr>
              <a:t>hierarchies &amp; trees</a:t>
            </a:r>
            <a:br>
              <a:rPr lang="en-US" altLang="zh-CN" dirty="0">
                <a:latin typeface="Algerian" panose="04020705040A02060702" pitchFamily="82" charset="0"/>
              </a:rPr>
            </a:br>
            <a:r>
              <a:rPr lang="en-US" altLang="zh-CN" dirty="0">
                <a:latin typeface="Algerian" panose="04020705040A02060702" pitchFamily="82" charset="0"/>
              </a:rPr>
              <a:t>visualizing trees – four methods</a:t>
            </a:r>
            <a:endParaRPr lang="zh-CN" altLang="en-US" dirty="0"/>
          </a:p>
        </p:txBody>
      </p:sp>
      <p:sp>
        <p:nvSpPr>
          <p:cNvPr id="3" name="内容占位符 2">
            <a:extLst>
              <a:ext uri="{FF2B5EF4-FFF2-40B4-BE49-F238E27FC236}">
                <a16:creationId xmlns:a16="http://schemas.microsoft.com/office/drawing/2014/main" id="{81386A93-9820-40F9-9D82-2189CC88C16E}"/>
              </a:ext>
            </a:extLst>
          </p:cNvPr>
          <p:cNvSpPr>
            <a:spLocks noGrp="1"/>
          </p:cNvSpPr>
          <p:nvPr>
            <p:ph idx="1"/>
          </p:nvPr>
        </p:nvSpPr>
        <p:spPr/>
        <p:txBody>
          <a:bodyPr/>
          <a:lstStyle/>
          <a:p>
            <a:pPr lvl="1"/>
            <a:r>
              <a:rPr lang="en-US" altLang="zh-CN" b="1" dirty="0">
                <a:solidFill>
                  <a:schemeClr val="accent1">
                    <a:lumMod val="75000"/>
                  </a:schemeClr>
                </a:solidFill>
              </a:rPr>
              <a:t>Degree-of-interest Trees</a:t>
            </a:r>
          </a:p>
          <a:p>
            <a:pPr lvl="2"/>
            <a:r>
              <a:rPr lang="en-US" altLang="zh-CN" dirty="0"/>
              <a:t>Approach: use fisheye-like focus &amp; context ideas to control how a tree is drawn</a:t>
            </a:r>
          </a:p>
          <a:p>
            <a:pPr lvl="2"/>
            <a:r>
              <a:rPr lang="en-US" altLang="zh-CN" dirty="0">
                <a:solidFill>
                  <a:schemeClr val="accent1">
                    <a:lumMod val="75000"/>
                  </a:schemeClr>
                </a:solidFill>
              </a:rPr>
              <a:t>Clustered representation of large unexpected branches</a:t>
            </a:r>
          </a:p>
        </p:txBody>
      </p:sp>
      <p:pic>
        <p:nvPicPr>
          <p:cNvPr id="4" name="图片 3">
            <a:extLst>
              <a:ext uri="{FF2B5EF4-FFF2-40B4-BE49-F238E27FC236}">
                <a16:creationId xmlns:a16="http://schemas.microsoft.com/office/drawing/2014/main" id="{27DDA83C-F740-4881-90C1-D39722A8DF52}"/>
              </a:ext>
            </a:extLst>
          </p:cNvPr>
          <p:cNvPicPr>
            <a:picLocks noChangeAspect="1"/>
          </p:cNvPicPr>
          <p:nvPr/>
        </p:nvPicPr>
        <p:blipFill>
          <a:blip r:embed="rId2"/>
          <a:stretch>
            <a:fillRect/>
          </a:stretch>
        </p:blipFill>
        <p:spPr>
          <a:xfrm>
            <a:off x="3257737" y="3203437"/>
            <a:ext cx="5676526" cy="3444113"/>
          </a:xfrm>
          <a:prstGeom prst="rect">
            <a:avLst/>
          </a:prstGeom>
        </p:spPr>
      </p:pic>
    </p:spTree>
    <p:extLst>
      <p:ext uri="{BB962C8B-B14F-4D97-AF65-F5344CB8AC3E}">
        <p14:creationId xmlns:p14="http://schemas.microsoft.com/office/powerpoint/2010/main" val="444180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A0981-F1F0-4F59-8D46-AE20B231E05B}"/>
              </a:ext>
            </a:extLst>
          </p:cNvPr>
          <p:cNvSpPr>
            <a:spLocks noGrp="1"/>
          </p:cNvSpPr>
          <p:nvPr>
            <p:ph type="title"/>
          </p:nvPr>
        </p:nvSpPr>
        <p:spPr/>
        <p:txBody>
          <a:bodyPr/>
          <a:lstStyle/>
          <a:p>
            <a:r>
              <a:rPr lang="en-US" altLang="zh-CN" dirty="0">
                <a:latin typeface="Algerian" panose="04020705040A02060702" pitchFamily="82" charset="0"/>
              </a:rPr>
              <a:t>hierarchies &amp; trees</a:t>
            </a:r>
            <a:br>
              <a:rPr lang="en-US" altLang="zh-CN" dirty="0">
                <a:latin typeface="Algerian" panose="04020705040A02060702" pitchFamily="82" charset="0"/>
              </a:rPr>
            </a:br>
            <a:r>
              <a:rPr lang="en-US" altLang="zh-CN" dirty="0">
                <a:latin typeface="Algerian" panose="04020705040A02060702" pitchFamily="82" charset="0"/>
              </a:rPr>
              <a:t>visualizing trees – four methods</a:t>
            </a:r>
            <a:endParaRPr lang="zh-CN" altLang="en-US" dirty="0"/>
          </a:p>
        </p:txBody>
      </p:sp>
      <p:sp>
        <p:nvSpPr>
          <p:cNvPr id="3" name="内容占位符 2">
            <a:extLst>
              <a:ext uri="{FF2B5EF4-FFF2-40B4-BE49-F238E27FC236}">
                <a16:creationId xmlns:a16="http://schemas.microsoft.com/office/drawing/2014/main" id="{684347B1-0098-4A20-8063-DE6F360B4DEC}"/>
              </a:ext>
            </a:extLst>
          </p:cNvPr>
          <p:cNvSpPr>
            <a:spLocks noGrp="1"/>
          </p:cNvSpPr>
          <p:nvPr>
            <p:ph idx="1"/>
          </p:nvPr>
        </p:nvSpPr>
        <p:spPr>
          <a:xfrm>
            <a:off x="838200" y="1825625"/>
            <a:ext cx="4029075" cy="2441575"/>
          </a:xfrm>
        </p:spPr>
        <p:txBody>
          <a:bodyPr/>
          <a:lstStyle/>
          <a:p>
            <a:pPr lvl="1" algn="just"/>
            <a:r>
              <a:rPr lang="en-US" altLang="zh-CN" b="1" dirty="0" err="1">
                <a:solidFill>
                  <a:schemeClr val="accent1">
                    <a:lumMod val="75000"/>
                  </a:schemeClr>
                </a:solidFill>
              </a:rPr>
              <a:t>FlexTree</a:t>
            </a:r>
            <a:endParaRPr lang="en-US" altLang="zh-CN" b="1" dirty="0">
              <a:solidFill>
                <a:schemeClr val="accent1">
                  <a:lumMod val="75000"/>
                </a:schemeClr>
              </a:solidFill>
            </a:endParaRPr>
          </a:p>
          <a:p>
            <a:pPr lvl="2" algn="just"/>
            <a:r>
              <a:rPr lang="en-US" altLang="zh-CN" dirty="0">
                <a:solidFill>
                  <a:schemeClr val="accent1">
                    <a:lumMod val="75000"/>
                  </a:schemeClr>
                </a:solidFill>
              </a:rPr>
              <a:t>Horizontally-drawn tree with compression along vertical dimension.</a:t>
            </a:r>
          </a:p>
          <a:p>
            <a:pPr lvl="2" algn="just"/>
            <a:r>
              <a:rPr lang="en-US" altLang="zh-CN" dirty="0"/>
              <a:t>Basic idea: push all nodes down as far as you can.</a:t>
            </a:r>
            <a:endParaRPr lang="zh-CN" altLang="en-US" dirty="0"/>
          </a:p>
        </p:txBody>
      </p:sp>
      <p:pic>
        <p:nvPicPr>
          <p:cNvPr id="4" name="图片 3">
            <a:extLst>
              <a:ext uri="{FF2B5EF4-FFF2-40B4-BE49-F238E27FC236}">
                <a16:creationId xmlns:a16="http://schemas.microsoft.com/office/drawing/2014/main" id="{537A0913-AFE7-462D-BEF8-098B84FB3392}"/>
              </a:ext>
            </a:extLst>
          </p:cNvPr>
          <p:cNvPicPr>
            <a:picLocks noChangeAspect="1"/>
          </p:cNvPicPr>
          <p:nvPr/>
        </p:nvPicPr>
        <p:blipFill rotWithShape="1">
          <a:blip r:embed="rId2"/>
          <a:srcRect l="9375" t="29861" r="27031" b="30556"/>
          <a:stretch/>
        </p:blipFill>
        <p:spPr>
          <a:xfrm>
            <a:off x="1545336" y="4109075"/>
            <a:ext cx="7439025" cy="2604574"/>
          </a:xfrm>
          <a:prstGeom prst="rect">
            <a:avLst/>
          </a:prstGeom>
        </p:spPr>
      </p:pic>
      <p:pic>
        <p:nvPicPr>
          <p:cNvPr id="5" name="图片 4">
            <a:extLst>
              <a:ext uri="{FF2B5EF4-FFF2-40B4-BE49-F238E27FC236}">
                <a16:creationId xmlns:a16="http://schemas.microsoft.com/office/drawing/2014/main" id="{FEB6F62C-E86E-442E-9163-BFB984642FE4}"/>
              </a:ext>
            </a:extLst>
          </p:cNvPr>
          <p:cNvPicPr>
            <a:picLocks noChangeAspect="1"/>
          </p:cNvPicPr>
          <p:nvPr/>
        </p:nvPicPr>
        <p:blipFill rotWithShape="1">
          <a:blip r:embed="rId3"/>
          <a:srcRect b="9688"/>
          <a:stretch/>
        </p:blipFill>
        <p:spPr>
          <a:xfrm>
            <a:off x="4978878" y="1806575"/>
            <a:ext cx="7139208" cy="2283450"/>
          </a:xfrm>
          <a:prstGeom prst="rect">
            <a:avLst/>
          </a:prstGeom>
        </p:spPr>
      </p:pic>
    </p:spTree>
    <p:extLst>
      <p:ext uri="{BB962C8B-B14F-4D97-AF65-F5344CB8AC3E}">
        <p14:creationId xmlns:p14="http://schemas.microsoft.com/office/powerpoint/2010/main" val="5245694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79B848B-3970-4DC2-BA5B-C536EDBCB85C}"/>
              </a:ext>
            </a:extLst>
          </p:cNvPr>
          <p:cNvPicPr>
            <a:picLocks noChangeAspect="1"/>
          </p:cNvPicPr>
          <p:nvPr/>
        </p:nvPicPr>
        <p:blipFill rotWithShape="1">
          <a:blip r:embed="rId2"/>
          <a:srcRect l="6875" t="28611" r="14375" b="24167"/>
          <a:stretch/>
        </p:blipFill>
        <p:spPr>
          <a:xfrm>
            <a:off x="4567291" y="4353642"/>
            <a:ext cx="7424684" cy="2504358"/>
          </a:xfrm>
          <a:prstGeom prst="rect">
            <a:avLst/>
          </a:prstGeom>
        </p:spPr>
      </p:pic>
      <p:sp>
        <p:nvSpPr>
          <p:cNvPr id="2" name="标题 1">
            <a:extLst>
              <a:ext uri="{FF2B5EF4-FFF2-40B4-BE49-F238E27FC236}">
                <a16:creationId xmlns:a16="http://schemas.microsoft.com/office/drawing/2014/main" id="{9EB0A845-D8E1-4BDA-8935-E62ED77D2C05}"/>
              </a:ext>
            </a:extLst>
          </p:cNvPr>
          <p:cNvSpPr>
            <a:spLocks noGrp="1"/>
          </p:cNvSpPr>
          <p:nvPr>
            <p:ph type="title"/>
          </p:nvPr>
        </p:nvSpPr>
        <p:spPr/>
        <p:txBody>
          <a:bodyPr/>
          <a:lstStyle/>
          <a:p>
            <a:r>
              <a:rPr lang="en-US" altLang="zh-CN" dirty="0">
                <a:latin typeface="Algerian" panose="04020705040A02060702" pitchFamily="82" charset="0"/>
              </a:rPr>
              <a:t>hierarchies &amp; trees</a:t>
            </a:r>
            <a:br>
              <a:rPr lang="en-US" altLang="zh-CN" dirty="0">
                <a:latin typeface="Algerian" panose="04020705040A02060702" pitchFamily="82" charset="0"/>
              </a:rPr>
            </a:br>
            <a:r>
              <a:rPr lang="en-US" altLang="zh-CN" dirty="0">
                <a:latin typeface="Algerian" panose="04020705040A02060702" pitchFamily="82" charset="0"/>
              </a:rPr>
              <a:t>visualizing trees – four methods</a:t>
            </a:r>
            <a:endParaRPr lang="zh-CN" altLang="en-US" dirty="0"/>
          </a:p>
        </p:txBody>
      </p:sp>
      <p:sp>
        <p:nvSpPr>
          <p:cNvPr id="3" name="内容占位符 2">
            <a:extLst>
              <a:ext uri="{FF2B5EF4-FFF2-40B4-BE49-F238E27FC236}">
                <a16:creationId xmlns:a16="http://schemas.microsoft.com/office/drawing/2014/main" id="{D8A116D5-6F5F-4A0B-A05D-C35999B3D3FB}"/>
              </a:ext>
            </a:extLst>
          </p:cNvPr>
          <p:cNvSpPr>
            <a:spLocks noGrp="1"/>
          </p:cNvSpPr>
          <p:nvPr>
            <p:ph idx="1"/>
          </p:nvPr>
        </p:nvSpPr>
        <p:spPr>
          <a:xfrm>
            <a:off x="581025" y="1690688"/>
            <a:ext cx="10515600" cy="4414838"/>
          </a:xfrm>
        </p:spPr>
        <p:txBody>
          <a:bodyPr/>
          <a:lstStyle/>
          <a:p>
            <a:r>
              <a:rPr lang="en-US" altLang="zh-CN" dirty="0"/>
              <a:t>Space-Filling</a:t>
            </a:r>
          </a:p>
          <a:p>
            <a:pPr lvl="1"/>
            <a:r>
              <a:rPr lang="en-US" altLang="zh-CN" dirty="0"/>
              <a:t>Each item occupies an area.</a:t>
            </a:r>
          </a:p>
          <a:p>
            <a:pPr lvl="1"/>
            <a:r>
              <a:rPr lang="en-US" altLang="zh-CN" dirty="0"/>
              <a:t>Children are “contained” under parent.</a:t>
            </a:r>
          </a:p>
          <a:p>
            <a:pPr lvl="1"/>
            <a:r>
              <a:rPr lang="en-US" altLang="zh-CN" dirty="0"/>
              <a:t>Alternate horizontal and vertical slicing at each successive level.</a:t>
            </a:r>
          </a:p>
          <a:p>
            <a:pPr lvl="1"/>
            <a:r>
              <a:rPr lang="en-US" altLang="zh-CN" dirty="0"/>
              <a:t>Use the relative size of area to encode other variable of data items.</a:t>
            </a:r>
          </a:p>
          <a:p>
            <a:pPr lvl="1"/>
            <a:r>
              <a:rPr lang="en-US" altLang="zh-CN" b="1" dirty="0" err="1">
                <a:solidFill>
                  <a:schemeClr val="accent1">
                    <a:lumMod val="75000"/>
                  </a:schemeClr>
                </a:solidFill>
              </a:rPr>
              <a:t>TreeMap</a:t>
            </a:r>
            <a:endParaRPr lang="en-US" altLang="zh-CN" b="1" dirty="0">
              <a:solidFill>
                <a:schemeClr val="accent1">
                  <a:lumMod val="75000"/>
                </a:schemeClr>
              </a:solidFill>
            </a:endParaRPr>
          </a:p>
          <a:p>
            <a:pPr lvl="2"/>
            <a:r>
              <a:rPr lang="en-US" altLang="zh-CN" dirty="0"/>
              <a:t>Object-oriented software classes</a:t>
            </a:r>
          </a:p>
          <a:p>
            <a:pPr lvl="2"/>
            <a:r>
              <a:rPr lang="en-US" altLang="zh-CN" dirty="0"/>
              <a:t>File/directory structures</a:t>
            </a:r>
          </a:p>
          <a:p>
            <a:pPr lvl="2"/>
            <a:r>
              <a:rPr lang="en-US" altLang="zh-CN" dirty="0"/>
              <a:t>Animal kingdom</a:t>
            </a:r>
          </a:p>
        </p:txBody>
      </p:sp>
    </p:spTree>
    <p:extLst>
      <p:ext uri="{BB962C8B-B14F-4D97-AF65-F5344CB8AC3E}">
        <p14:creationId xmlns:p14="http://schemas.microsoft.com/office/powerpoint/2010/main" val="34790627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6295F-35EA-4F2D-8FA3-8333205169F3}"/>
              </a:ext>
            </a:extLst>
          </p:cNvPr>
          <p:cNvSpPr>
            <a:spLocks noGrp="1"/>
          </p:cNvSpPr>
          <p:nvPr>
            <p:ph type="title"/>
          </p:nvPr>
        </p:nvSpPr>
        <p:spPr/>
        <p:txBody>
          <a:bodyPr/>
          <a:lstStyle/>
          <a:p>
            <a:r>
              <a:rPr lang="en-US" altLang="zh-CN" dirty="0">
                <a:latin typeface="Algerian" panose="04020705040A02060702" pitchFamily="82" charset="0"/>
              </a:rPr>
              <a:t>hierarchies &amp; trees</a:t>
            </a:r>
            <a:br>
              <a:rPr lang="en-US" altLang="zh-CN" dirty="0">
                <a:latin typeface="Algerian" panose="04020705040A02060702" pitchFamily="82" charset="0"/>
              </a:rPr>
            </a:br>
            <a:r>
              <a:rPr lang="en-US" altLang="zh-CN" dirty="0">
                <a:latin typeface="Algerian" panose="04020705040A02060702" pitchFamily="82" charset="0"/>
              </a:rPr>
              <a:t>visualizing trees – four methods</a:t>
            </a:r>
            <a:endParaRPr lang="zh-CN" altLang="en-US" dirty="0"/>
          </a:p>
        </p:txBody>
      </p:sp>
      <p:sp>
        <p:nvSpPr>
          <p:cNvPr id="3" name="内容占位符 2">
            <a:extLst>
              <a:ext uri="{FF2B5EF4-FFF2-40B4-BE49-F238E27FC236}">
                <a16:creationId xmlns:a16="http://schemas.microsoft.com/office/drawing/2014/main" id="{992F29AA-0666-468E-B42B-4C7ADC6590F0}"/>
              </a:ext>
            </a:extLst>
          </p:cNvPr>
          <p:cNvSpPr>
            <a:spLocks noGrp="1"/>
          </p:cNvSpPr>
          <p:nvPr>
            <p:ph idx="1"/>
          </p:nvPr>
        </p:nvSpPr>
        <p:spPr>
          <a:xfrm>
            <a:off x="838200" y="1825625"/>
            <a:ext cx="10515600" cy="4765676"/>
          </a:xfrm>
        </p:spPr>
        <p:txBody>
          <a:bodyPr/>
          <a:lstStyle/>
          <a:p>
            <a:pPr lvl="1"/>
            <a:r>
              <a:rPr lang="en-US" altLang="zh-CN" b="1" dirty="0">
                <a:solidFill>
                  <a:schemeClr val="accent1">
                    <a:lumMod val="75000"/>
                  </a:schemeClr>
                </a:solidFill>
              </a:rPr>
              <a:t>Context </a:t>
            </a:r>
            <a:r>
              <a:rPr lang="en-US" altLang="zh-CN" b="1" dirty="0" err="1">
                <a:solidFill>
                  <a:schemeClr val="accent1">
                    <a:lumMod val="75000"/>
                  </a:schemeClr>
                </a:solidFill>
              </a:rPr>
              <a:t>Treemap</a:t>
            </a:r>
            <a:r>
              <a:rPr lang="en-US" altLang="zh-CN" b="1" dirty="0">
                <a:solidFill>
                  <a:schemeClr val="accent1">
                    <a:lumMod val="75000"/>
                  </a:schemeClr>
                </a:solidFill>
              </a:rPr>
              <a:t> </a:t>
            </a:r>
            <a:r>
              <a:rPr lang="en-US" altLang="zh-CN" dirty="0"/>
              <a:t>– </a:t>
            </a:r>
            <a:r>
              <a:rPr lang="en-US" altLang="zh-CN" dirty="0" err="1"/>
              <a:t>Treemap</a:t>
            </a:r>
            <a:r>
              <a:rPr lang="en-US" altLang="zh-CN" dirty="0"/>
              <a:t> with small distortion</a:t>
            </a:r>
          </a:p>
          <a:p>
            <a:pPr lvl="2"/>
            <a:r>
              <a:rPr lang="en-US" altLang="zh-CN" dirty="0"/>
              <a:t>Nodes with zero value problem - Zero values have zero mapped area, but you still want to see them.</a:t>
            </a:r>
          </a:p>
          <a:p>
            <a:pPr lvl="2"/>
            <a:r>
              <a:rPr lang="en-US" altLang="zh-CN" dirty="0">
                <a:solidFill>
                  <a:schemeClr val="accent1">
                    <a:lumMod val="75000"/>
                  </a:schemeClr>
                </a:solidFill>
              </a:rPr>
              <a:t>Give zero-valued items some constant proportion of screen area</a:t>
            </a:r>
            <a:r>
              <a:rPr lang="en-US" altLang="zh-CN" dirty="0"/>
              <a:t>.</a:t>
            </a:r>
          </a:p>
          <a:p>
            <a:pPr lvl="2"/>
            <a:r>
              <a:rPr lang="en-US" altLang="zh-CN" dirty="0"/>
              <a:t>Provide dynamic query capabilities to enhance exploration leading to portfolio diversification (</a:t>
            </a:r>
            <a:r>
              <a:rPr lang="zh-CN" altLang="en-US" dirty="0"/>
              <a:t>资产组合多样化</a:t>
            </a:r>
            <a:r>
              <a:rPr lang="en-US" altLang="zh-CN" dirty="0"/>
              <a:t>).</a:t>
            </a:r>
            <a:endParaRPr lang="zh-CN" altLang="en-US" dirty="0"/>
          </a:p>
          <a:p>
            <a:pPr lvl="1"/>
            <a:endParaRPr lang="en-US" altLang="zh-CN" dirty="0"/>
          </a:p>
        </p:txBody>
      </p:sp>
    </p:spTree>
    <p:extLst>
      <p:ext uri="{BB962C8B-B14F-4D97-AF65-F5344CB8AC3E}">
        <p14:creationId xmlns:p14="http://schemas.microsoft.com/office/powerpoint/2010/main" val="26822945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6CAE1A-5885-475C-A5FD-215927B02BCD}"/>
              </a:ext>
            </a:extLst>
          </p:cNvPr>
          <p:cNvSpPr>
            <a:spLocks noGrp="1"/>
          </p:cNvSpPr>
          <p:nvPr>
            <p:ph type="title"/>
          </p:nvPr>
        </p:nvSpPr>
        <p:spPr/>
        <p:txBody>
          <a:bodyPr/>
          <a:lstStyle/>
          <a:p>
            <a:r>
              <a:rPr lang="en-US" altLang="zh-CN" dirty="0">
                <a:latin typeface="Algerian" panose="04020705040A02060702" pitchFamily="82" charset="0"/>
              </a:rPr>
              <a:t>hierarchies &amp; trees</a:t>
            </a:r>
            <a:br>
              <a:rPr lang="en-US" altLang="zh-CN" dirty="0">
                <a:latin typeface="Algerian" panose="04020705040A02060702" pitchFamily="82" charset="0"/>
              </a:rPr>
            </a:br>
            <a:r>
              <a:rPr lang="en-US" altLang="zh-CN" dirty="0">
                <a:latin typeface="Algerian" panose="04020705040A02060702" pitchFamily="82" charset="0"/>
              </a:rPr>
              <a:t>visualizing trees – four methods</a:t>
            </a:r>
            <a:endParaRPr lang="zh-CN" altLang="en-US" dirty="0"/>
          </a:p>
        </p:txBody>
      </p:sp>
      <p:sp>
        <p:nvSpPr>
          <p:cNvPr id="3" name="内容占位符 2">
            <a:extLst>
              <a:ext uri="{FF2B5EF4-FFF2-40B4-BE49-F238E27FC236}">
                <a16:creationId xmlns:a16="http://schemas.microsoft.com/office/drawing/2014/main" id="{E0AF63F8-052A-4272-86DD-870C77CD52C2}"/>
              </a:ext>
            </a:extLst>
          </p:cNvPr>
          <p:cNvSpPr>
            <a:spLocks noGrp="1"/>
          </p:cNvSpPr>
          <p:nvPr>
            <p:ph idx="1"/>
          </p:nvPr>
        </p:nvSpPr>
        <p:spPr>
          <a:xfrm>
            <a:off x="838200" y="1825625"/>
            <a:ext cx="5934075" cy="4860633"/>
          </a:xfrm>
        </p:spPr>
        <p:txBody>
          <a:bodyPr/>
          <a:lstStyle/>
          <a:p>
            <a:r>
              <a:rPr lang="en-US" altLang="zh-CN" b="1" dirty="0">
                <a:solidFill>
                  <a:schemeClr val="accent1">
                    <a:lumMod val="75000"/>
                  </a:schemeClr>
                </a:solidFill>
              </a:rPr>
              <a:t>Radial Space-Filling</a:t>
            </a:r>
          </a:p>
          <a:p>
            <a:pPr lvl="1"/>
            <a:r>
              <a:rPr lang="en-US" altLang="zh-CN" b="1" dirty="0" err="1">
                <a:solidFill>
                  <a:schemeClr val="accent1">
                    <a:lumMod val="75000"/>
                  </a:schemeClr>
                </a:solidFill>
              </a:rPr>
              <a:t>SunBurst</a:t>
            </a:r>
            <a:r>
              <a:rPr lang="en-US" altLang="zh-CN" b="1" dirty="0">
                <a:solidFill>
                  <a:schemeClr val="accent1">
                    <a:lumMod val="75000"/>
                  </a:schemeClr>
                </a:solidFill>
              </a:rPr>
              <a:t> </a:t>
            </a:r>
            <a:r>
              <a:rPr lang="en-US" altLang="zh-CN" dirty="0"/>
              <a:t>– for file/directory structures</a:t>
            </a:r>
          </a:p>
          <a:p>
            <a:pPr lvl="2"/>
            <a:r>
              <a:rPr lang="en-US" altLang="zh-CN" dirty="0">
                <a:solidFill>
                  <a:schemeClr val="accent1">
                    <a:lumMod val="75000"/>
                  </a:schemeClr>
                </a:solidFill>
              </a:rPr>
              <a:t>Root directory at center, each successive level drawn farther out from center.</a:t>
            </a:r>
          </a:p>
          <a:p>
            <a:pPr lvl="2"/>
            <a:r>
              <a:rPr lang="en-US" altLang="zh-CN" dirty="0">
                <a:solidFill>
                  <a:schemeClr val="accent1">
                    <a:lumMod val="75000"/>
                  </a:schemeClr>
                </a:solidFill>
              </a:rPr>
              <a:t>Sweep angle of item corresponds to size</a:t>
            </a:r>
            <a:r>
              <a:rPr lang="en-US" altLang="zh-CN" dirty="0"/>
              <a:t>.</a:t>
            </a:r>
          </a:p>
          <a:p>
            <a:pPr lvl="2"/>
            <a:r>
              <a:rPr lang="en-US" altLang="zh-CN" dirty="0"/>
              <a:t>Color can encode another attribute (file type or age).</a:t>
            </a:r>
          </a:p>
          <a:p>
            <a:pPr lvl="2"/>
            <a:r>
              <a:rPr lang="en-US" altLang="zh-CN" dirty="0"/>
              <a:t>Interactive controls for moving deeper in hierarchy, changing the root.</a:t>
            </a:r>
          </a:p>
          <a:p>
            <a:pPr lvl="2"/>
            <a:r>
              <a:rPr lang="en-US" altLang="zh-CN" dirty="0"/>
              <a:t>Double click on directory makes it a new root.</a:t>
            </a:r>
          </a:p>
        </p:txBody>
      </p:sp>
      <p:pic>
        <p:nvPicPr>
          <p:cNvPr id="4" name="图片 3">
            <a:extLst>
              <a:ext uri="{FF2B5EF4-FFF2-40B4-BE49-F238E27FC236}">
                <a16:creationId xmlns:a16="http://schemas.microsoft.com/office/drawing/2014/main" id="{1D3A8B0B-A72D-47EC-BB94-E378DF479698}"/>
              </a:ext>
            </a:extLst>
          </p:cNvPr>
          <p:cNvPicPr>
            <a:picLocks noChangeAspect="1"/>
          </p:cNvPicPr>
          <p:nvPr/>
        </p:nvPicPr>
        <p:blipFill rotWithShape="1">
          <a:blip r:embed="rId2"/>
          <a:srcRect l="2267" t="4873" r="2051" b="9275"/>
          <a:stretch/>
        </p:blipFill>
        <p:spPr>
          <a:xfrm>
            <a:off x="6647865" y="2295878"/>
            <a:ext cx="3928900" cy="3609622"/>
          </a:xfrm>
          <a:prstGeom prst="rect">
            <a:avLst/>
          </a:prstGeom>
        </p:spPr>
      </p:pic>
      <p:pic>
        <p:nvPicPr>
          <p:cNvPr id="5" name="图片 4">
            <a:extLst>
              <a:ext uri="{FF2B5EF4-FFF2-40B4-BE49-F238E27FC236}">
                <a16:creationId xmlns:a16="http://schemas.microsoft.com/office/drawing/2014/main" id="{1F61D129-456F-4A74-AE60-B3593D61D298}"/>
              </a:ext>
            </a:extLst>
          </p:cNvPr>
          <p:cNvPicPr>
            <a:picLocks noChangeAspect="1"/>
          </p:cNvPicPr>
          <p:nvPr/>
        </p:nvPicPr>
        <p:blipFill rotWithShape="1">
          <a:blip r:embed="rId3"/>
          <a:srcRect r="70385"/>
          <a:stretch/>
        </p:blipFill>
        <p:spPr>
          <a:xfrm>
            <a:off x="10877475" y="1592508"/>
            <a:ext cx="952650" cy="5093750"/>
          </a:xfrm>
          <a:prstGeom prst="rect">
            <a:avLst/>
          </a:prstGeom>
        </p:spPr>
      </p:pic>
    </p:spTree>
    <p:extLst>
      <p:ext uri="{BB962C8B-B14F-4D97-AF65-F5344CB8AC3E}">
        <p14:creationId xmlns:p14="http://schemas.microsoft.com/office/powerpoint/2010/main" val="4285122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8C8BAE-C71D-4F2B-B710-CEDF4FD068DF}"/>
              </a:ext>
            </a:extLst>
          </p:cNvPr>
          <p:cNvSpPr>
            <a:spLocks noGrp="1"/>
          </p:cNvSpPr>
          <p:nvPr>
            <p:ph type="title"/>
          </p:nvPr>
        </p:nvSpPr>
        <p:spPr/>
        <p:txBody>
          <a:bodyPr/>
          <a:lstStyle/>
          <a:p>
            <a:r>
              <a:rPr lang="en-US" altLang="zh-CN" dirty="0">
                <a:latin typeface="Algerian" panose="04020705040A02060702" pitchFamily="82" charset="0"/>
              </a:rPr>
              <a:t>User interaction</a:t>
            </a:r>
            <a:br>
              <a:rPr lang="en-US" altLang="zh-CN" dirty="0">
                <a:latin typeface="Algerian" panose="04020705040A02060702" pitchFamily="82" charset="0"/>
              </a:rPr>
            </a:br>
            <a:r>
              <a:rPr lang="en-US" altLang="zh-CN" dirty="0">
                <a:latin typeface="Algerian" panose="04020705040A02060702" pitchFamily="82" charset="0"/>
              </a:rPr>
              <a:t>user intent</a:t>
            </a:r>
            <a:endParaRPr lang="zh-CN" altLang="en-US" dirty="0"/>
          </a:p>
        </p:txBody>
      </p:sp>
      <p:sp>
        <p:nvSpPr>
          <p:cNvPr id="3" name="内容占位符 2">
            <a:extLst>
              <a:ext uri="{FF2B5EF4-FFF2-40B4-BE49-F238E27FC236}">
                <a16:creationId xmlns:a16="http://schemas.microsoft.com/office/drawing/2014/main" id="{D42377CB-4EA8-4F67-A2C4-4294DADF4D82}"/>
              </a:ext>
            </a:extLst>
          </p:cNvPr>
          <p:cNvSpPr>
            <a:spLocks noGrp="1"/>
          </p:cNvSpPr>
          <p:nvPr>
            <p:ph idx="1"/>
          </p:nvPr>
        </p:nvSpPr>
        <p:spPr>
          <a:xfrm>
            <a:off x="838200" y="1825625"/>
            <a:ext cx="6067425" cy="4351338"/>
          </a:xfrm>
        </p:spPr>
        <p:txBody>
          <a:bodyPr/>
          <a:lstStyle/>
          <a:p>
            <a:r>
              <a:rPr lang="en-US" altLang="zh-CN" b="1" dirty="0">
                <a:solidFill>
                  <a:schemeClr val="accent1">
                    <a:lumMod val="75000"/>
                  </a:schemeClr>
                </a:solidFill>
              </a:rPr>
              <a:t>Reconfigure </a:t>
            </a:r>
            <a:r>
              <a:rPr lang="en-US" altLang="zh-CN" b="1" dirty="0">
                <a:solidFill>
                  <a:schemeClr val="accent1">
                    <a:lumMod val="75000"/>
                  </a:schemeClr>
                </a:solidFill>
                <a:sym typeface="Wingdings" panose="05000000000000000000" pitchFamily="2" charset="2"/>
              </a:rPr>
              <a:t> “Show me a different arrangement”</a:t>
            </a:r>
            <a:endParaRPr lang="en-US" altLang="zh-CN" b="1" dirty="0">
              <a:solidFill>
                <a:schemeClr val="accent1">
                  <a:lumMod val="75000"/>
                </a:schemeClr>
              </a:solidFill>
            </a:endParaRPr>
          </a:p>
          <a:p>
            <a:pPr lvl="1"/>
            <a:r>
              <a:rPr lang="en-US" altLang="zh-CN" dirty="0"/>
              <a:t>Provide different perspectives by changing the spatial arrangement of representation</a:t>
            </a:r>
          </a:p>
          <a:p>
            <a:pPr lvl="1"/>
            <a:r>
              <a:rPr lang="en-US" altLang="zh-CN" dirty="0"/>
              <a:t>Example:</a:t>
            </a:r>
          </a:p>
          <a:p>
            <a:pPr lvl="2"/>
            <a:r>
              <a:rPr lang="en-US" altLang="zh-CN" dirty="0"/>
              <a:t>Change the order to columns in </a:t>
            </a:r>
            <a:r>
              <a:rPr lang="en-US" altLang="zh-CN" dirty="0" err="1"/>
              <a:t>TableLens</a:t>
            </a:r>
            <a:endParaRPr lang="en-US" altLang="zh-CN" dirty="0"/>
          </a:p>
          <a:p>
            <a:pPr lvl="2"/>
            <a:r>
              <a:rPr lang="en-US" altLang="zh-CN" dirty="0"/>
              <a:t>Sorting with respect to a particular attribute (column)</a:t>
            </a:r>
          </a:p>
          <a:p>
            <a:pPr lvl="2"/>
            <a:r>
              <a:rPr lang="en-US" altLang="zh-CN" dirty="0"/>
              <a:t>Changing the attributes in a scatter plot</a:t>
            </a:r>
          </a:p>
          <a:p>
            <a:pPr lvl="2"/>
            <a:r>
              <a:rPr lang="en-US" altLang="zh-CN" dirty="0"/>
              <a:t>The “Spread Dust” feature in </a:t>
            </a:r>
            <a:r>
              <a:rPr lang="en-US" altLang="zh-CN" dirty="0" err="1"/>
              <a:t>Dust&amp;Magnet</a:t>
            </a:r>
            <a:endParaRPr lang="zh-CN" altLang="en-US" dirty="0"/>
          </a:p>
        </p:txBody>
      </p:sp>
      <p:pic>
        <p:nvPicPr>
          <p:cNvPr id="5" name="图片 4">
            <a:extLst>
              <a:ext uri="{FF2B5EF4-FFF2-40B4-BE49-F238E27FC236}">
                <a16:creationId xmlns:a16="http://schemas.microsoft.com/office/drawing/2014/main" id="{3C06CA07-8A13-456B-9C1F-1FF29F80154E}"/>
              </a:ext>
            </a:extLst>
          </p:cNvPr>
          <p:cNvPicPr>
            <a:picLocks noChangeAspect="1"/>
          </p:cNvPicPr>
          <p:nvPr/>
        </p:nvPicPr>
        <p:blipFill rotWithShape="1">
          <a:blip r:embed="rId2"/>
          <a:srcRect l="23360" t="22778" r="25390" b="11789"/>
          <a:stretch/>
        </p:blipFill>
        <p:spPr>
          <a:xfrm>
            <a:off x="7099840" y="281429"/>
            <a:ext cx="4089270" cy="2936791"/>
          </a:xfrm>
          <a:prstGeom prst="rect">
            <a:avLst/>
          </a:prstGeom>
        </p:spPr>
      </p:pic>
      <p:pic>
        <p:nvPicPr>
          <p:cNvPr id="6" name="图片 5">
            <a:extLst>
              <a:ext uri="{FF2B5EF4-FFF2-40B4-BE49-F238E27FC236}">
                <a16:creationId xmlns:a16="http://schemas.microsoft.com/office/drawing/2014/main" id="{049A8EAC-2634-4765-8F4B-C34E38D57948}"/>
              </a:ext>
            </a:extLst>
          </p:cNvPr>
          <p:cNvPicPr>
            <a:picLocks noChangeAspect="1"/>
          </p:cNvPicPr>
          <p:nvPr/>
        </p:nvPicPr>
        <p:blipFill rotWithShape="1">
          <a:blip r:embed="rId3"/>
          <a:srcRect l="50000" t="38185" r="22482" b="20276"/>
          <a:stretch/>
        </p:blipFill>
        <p:spPr>
          <a:xfrm>
            <a:off x="7099840" y="3385734"/>
            <a:ext cx="4089270" cy="3472265"/>
          </a:xfrm>
          <a:prstGeom prst="rect">
            <a:avLst/>
          </a:prstGeom>
        </p:spPr>
      </p:pic>
    </p:spTree>
    <p:extLst>
      <p:ext uri="{BB962C8B-B14F-4D97-AF65-F5344CB8AC3E}">
        <p14:creationId xmlns:p14="http://schemas.microsoft.com/office/powerpoint/2010/main" val="32366544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EEC04-265D-40CA-B004-C1A615EE4608}"/>
              </a:ext>
            </a:extLst>
          </p:cNvPr>
          <p:cNvSpPr>
            <a:spLocks noGrp="1"/>
          </p:cNvSpPr>
          <p:nvPr>
            <p:ph type="title"/>
          </p:nvPr>
        </p:nvSpPr>
        <p:spPr/>
        <p:txBody>
          <a:bodyPr/>
          <a:lstStyle/>
          <a:p>
            <a:r>
              <a:rPr lang="en-US" altLang="zh-CN" dirty="0">
                <a:latin typeface="Algerian" panose="04020705040A02060702" pitchFamily="82" charset="0"/>
              </a:rPr>
              <a:t>hierarchies &amp; trees</a:t>
            </a:r>
            <a:br>
              <a:rPr lang="en-US" altLang="zh-CN" dirty="0">
                <a:latin typeface="Algerian" panose="04020705040A02060702" pitchFamily="82" charset="0"/>
              </a:rPr>
            </a:br>
            <a:r>
              <a:rPr lang="en-US" altLang="zh-CN" dirty="0">
                <a:latin typeface="Algerian" panose="04020705040A02060702" pitchFamily="82" charset="0"/>
              </a:rPr>
              <a:t>visualizing trees – four methods</a:t>
            </a:r>
            <a:endParaRPr lang="zh-CN" altLang="en-US" dirty="0"/>
          </a:p>
        </p:txBody>
      </p:sp>
      <p:sp>
        <p:nvSpPr>
          <p:cNvPr id="3" name="内容占位符 2">
            <a:extLst>
              <a:ext uri="{FF2B5EF4-FFF2-40B4-BE49-F238E27FC236}">
                <a16:creationId xmlns:a16="http://schemas.microsoft.com/office/drawing/2014/main" id="{241CFD0E-764D-44C4-84D9-EF467A74EFD6}"/>
              </a:ext>
            </a:extLst>
          </p:cNvPr>
          <p:cNvSpPr>
            <a:spLocks noGrp="1"/>
          </p:cNvSpPr>
          <p:nvPr>
            <p:ph idx="1"/>
          </p:nvPr>
        </p:nvSpPr>
        <p:spPr>
          <a:xfrm>
            <a:off x="838200" y="1825624"/>
            <a:ext cx="6553200" cy="4899025"/>
          </a:xfrm>
        </p:spPr>
        <p:txBody>
          <a:bodyPr/>
          <a:lstStyle/>
          <a:p>
            <a:r>
              <a:rPr lang="en-US" altLang="zh-CN" b="1" dirty="0">
                <a:solidFill>
                  <a:schemeClr val="accent1">
                    <a:lumMod val="75000"/>
                  </a:schemeClr>
                </a:solidFill>
              </a:rPr>
              <a:t>Hybrid Approaches </a:t>
            </a:r>
            <a:r>
              <a:rPr lang="en-US" altLang="zh-CN" dirty="0"/>
              <a:t>– Mix node-link and space-filling</a:t>
            </a:r>
          </a:p>
          <a:p>
            <a:pPr lvl="1"/>
            <a:r>
              <a:rPr lang="en-US" altLang="zh-CN" b="1" dirty="0" err="1">
                <a:solidFill>
                  <a:schemeClr val="accent1">
                    <a:lumMod val="75000"/>
                  </a:schemeClr>
                </a:solidFill>
              </a:rPr>
              <a:t>EnCon</a:t>
            </a:r>
            <a:endParaRPr lang="en-US" altLang="zh-CN" b="1" dirty="0">
              <a:solidFill>
                <a:schemeClr val="accent1">
                  <a:lumMod val="75000"/>
                </a:schemeClr>
              </a:solidFill>
            </a:endParaRPr>
          </a:p>
          <a:p>
            <a:pPr lvl="2"/>
            <a:r>
              <a:rPr lang="en-US" altLang="zh-CN" dirty="0">
                <a:solidFill>
                  <a:schemeClr val="accent1">
                    <a:lumMod val="75000"/>
                  </a:schemeClr>
                </a:solidFill>
              </a:rPr>
              <a:t>Explicit combination of node-link and </a:t>
            </a:r>
            <a:r>
              <a:rPr lang="en-US" altLang="zh-CN" dirty="0" err="1">
                <a:solidFill>
                  <a:schemeClr val="accent1">
                    <a:lumMod val="75000"/>
                  </a:schemeClr>
                </a:solidFill>
              </a:rPr>
              <a:t>treemap</a:t>
            </a:r>
            <a:r>
              <a:rPr lang="en-US" altLang="zh-CN" dirty="0">
                <a:solidFill>
                  <a:schemeClr val="accent1">
                    <a:lumMod val="75000"/>
                  </a:schemeClr>
                </a:solidFill>
              </a:rPr>
              <a:t>-like techniques</a:t>
            </a:r>
            <a:r>
              <a:rPr lang="en-US" altLang="zh-CN" dirty="0"/>
              <a:t>.</a:t>
            </a:r>
          </a:p>
          <a:p>
            <a:pPr lvl="2"/>
            <a:r>
              <a:rPr lang="en-US" altLang="zh-CN" dirty="0"/>
              <a:t>Partition space into hierarchical regions, then draw node link into that.</a:t>
            </a:r>
          </a:p>
          <a:p>
            <a:pPr lvl="1"/>
            <a:r>
              <a:rPr lang="en-US" altLang="zh-CN" dirty="0"/>
              <a:t>How to decide between node-link and space-filling?</a:t>
            </a:r>
          </a:p>
          <a:p>
            <a:pPr lvl="2"/>
            <a:r>
              <a:rPr lang="en-US" altLang="zh-CN" dirty="0"/>
              <a:t>It depends on the properties of the data</a:t>
            </a:r>
          </a:p>
          <a:p>
            <a:pPr lvl="2"/>
            <a:r>
              <a:rPr lang="en-US" altLang="zh-CN" dirty="0"/>
              <a:t>Node-link typically better at exposing structure of information structure</a:t>
            </a:r>
          </a:p>
          <a:p>
            <a:pPr lvl="2"/>
            <a:r>
              <a:rPr lang="en-US" altLang="zh-CN" dirty="0"/>
              <a:t>Space-filling is good at focusing on one or two additional variables of cases.</a:t>
            </a:r>
            <a:endParaRPr lang="zh-CN" altLang="en-US" dirty="0"/>
          </a:p>
        </p:txBody>
      </p:sp>
      <p:pic>
        <p:nvPicPr>
          <p:cNvPr id="4" name="图片 3">
            <a:extLst>
              <a:ext uri="{FF2B5EF4-FFF2-40B4-BE49-F238E27FC236}">
                <a16:creationId xmlns:a16="http://schemas.microsoft.com/office/drawing/2014/main" id="{D5A836DF-FF1C-49A7-97C7-0A11B99CE814}"/>
              </a:ext>
            </a:extLst>
          </p:cNvPr>
          <p:cNvPicPr>
            <a:picLocks noChangeAspect="1"/>
          </p:cNvPicPr>
          <p:nvPr/>
        </p:nvPicPr>
        <p:blipFill rotWithShape="1">
          <a:blip r:embed="rId2"/>
          <a:srcRect b="50000"/>
          <a:stretch/>
        </p:blipFill>
        <p:spPr>
          <a:xfrm>
            <a:off x="7951124" y="1885844"/>
            <a:ext cx="3126451" cy="3143356"/>
          </a:xfrm>
          <a:prstGeom prst="rect">
            <a:avLst/>
          </a:prstGeom>
        </p:spPr>
      </p:pic>
    </p:spTree>
    <p:extLst>
      <p:ext uri="{BB962C8B-B14F-4D97-AF65-F5344CB8AC3E}">
        <p14:creationId xmlns:p14="http://schemas.microsoft.com/office/powerpoint/2010/main" val="11792702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18E010-3934-4CCF-A9D4-FC75BF77D115}"/>
              </a:ext>
            </a:extLst>
          </p:cNvPr>
          <p:cNvSpPr>
            <a:spLocks noGrp="1"/>
          </p:cNvSpPr>
          <p:nvPr>
            <p:ph type="title"/>
          </p:nvPr>
        </p:nvSpPr>
        <p:spPr/>
        <p:txBody>
          <a:bodyPr/>
          <a:lstStyle/>
          <a:p>
            <a:r>
              <a:rPr lang="en-US" altLang="zh-CN" dirty="0">
                <a:latin typeface="Algerian" panose="04020705040A02060702" pitchFamily="82" charset="0"/>
              </a:rPr>
              <a:t>hierarchies &amp; trees</a:t>
            </a:r>
            <a:br>
              <a:rPr lang="en-US" altLang="zh-CN" dirty="0">
                <a:latin typeface="Algerian" panose="04020705040A02060702" pitchFamily="82" charset="0"/>
              </a:rPr>
            </a:br>
            <a:r>
              <a:rPr lang="en-US" altLang="zh-CN" dirty="0">
                <a:latin typeface="Algerian" panose="04020705040A02060702" pitchFamily="82" charset="0"/>
              </a:rPr>
              <a:t>visualizing trees – four methods</a:t>
            </a:r>
            <a:endParaRPr lang="zh-CN" altLang="en-US" dirty="0"/>
          </a:p>
        </p:txBody>
      </p:sp>
      <p:sp>
        <p:nvSpPr>
          <p:cNvPr id="3" name="内容占位符 2">
            <a:extLst>
              <a:ext uri="{FF2B5EF4-FFF2-40B4-BE49-F238E27FC236}">
                <a16:creationId xmlns:a16="http://schemas.microsoft.com/office/drawing/2014/main" id="{54F988E7-3D1E-4E83-9A78-6093F71493A0}"/>
              </a:ext>
            </a:extLst>
          </p:cNvPr>
          <p:cNvSpPr>
            <a:spLocks noGrp="1"/>
          </p:cNvSpPr>
          <p:nvPr>
            <p:ph idx="1"/>
          </p:nvPr>
        </p:nvSpPr>
        <p:spPr>
          <a:xfrm>
            <a:off x="838200" y="1825625"/>
            <a:ext cx="5838825" cy="4351338"/>
          </a:xfrm>
        </p:spPr>
        <p:txBody>
          <a:bodyPr/>
          <a:lstStyle/>
          <a:p>
            <a:r>
              <a:rPr lang="en-US" altLang="zh-CN" dirty="0"/>
              <a:t>Connectivity matrix</a:t>
            </a:r>
          </a:p>
          <a:p>
            <a:pPr lvl="1"/>
            <a:r>
              <a:rPr lang="en-US" altLang="zh-CN" dirty="0"/>
              <a:t>For example, 12 nodes in a tree, then the matrix would be 12*12 binary.</a:t>
            </a:r>
          </a:p>
          <a:p>
            <a:r>
              <a:rPr lang="en-US" altLang="zh-CN" dirty="0"/>
              <a:t>Indented list</a:t>
            </a:r>
            <a:endParaRPr lang="zh-CN" altLang="en-US" dirty="0"/>
          </a:p>
        </p:txBody>
      </p:sp>
      <p:pic>
        <p:nvPicPr>
          <p:cNvPr id="4" name="图片 3">
            <a:extLst>
              <a:ext uri="{FF2B5EF4-FFF2-40B4-BE49-F238E27FC236}">
                <a16:creationId xmlns:a16="http://schemas.microsoft.com/office/drawing/2014/main" id="{83D4191A-09A4-46B3-B8A8-9A8C616BAD49}"/>
              </a:ext>
            </a:extLst>
          </p:cNvPr>
          <p:cNvPicPr>
            <a:picLocks noChangeAspect="1"/>
          </p:cNvPicPr>
          <p:nvPr/>
        </p:nvPicPr>
        <p:blipFill>
          <a:blip r:embed="rId2">
            <a:lum contrast="20000"/>
          </a:blip>
          <a:stretch>
            <a:fillRect/>
          </a:stretch>
        </p:blipFill>
        <p:spPr>
          <a:xfrm>
            <a:off x="7347300" y="1690688"/>
            <a:ext cx="3701700" cy="5074772"/>
          </a:xfrm>
          <a:prstGeom prst="rect">
            <a:avLst/>
          </a:prstGeom>
        </p:spPr>
      </p:pic>
    </p:spTree>
    <p:extLst>
      <p:ext uri="{BB962C8B-B14F-4D97-AF65-F5344CB8AC3E}">
        <p14:creationId xmlns:p14="http://schemas.microsoft.com/office/powerpoint/2010/main" val="31702562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4D32A8-72C6-4306-B525-410002EBBA24}"/>
              </a:ext>
            </a:extLst>
          </p:cNvPr>
          <p:cNvSpPr>
            <a:spLocks noGrp="1"/>
          </p:cNvSpPr>
          <p:nvPr>
            <p:ph type="title"/>
          </p:nvPr>
        </p:nvSpPr>
        <p:spPr/>
        <p:txBody>
          <a:bodyPr/>
          <a:lstStyle/>
          <a:p>
            <a:r>
              <a:rPr lang="en-US" altLang="zh-CN" dirty="0">
                <a:latin typeface="Algerian" panose="04020705040A02060702" pitchFamily="82" charset="0"/>
              </a:rPr>
              <a:t>Visual analytics</a:t>
            </a:r>
            <a:br>
              <a:rPr lang="en-US" altLang="zh-CN" dirty="0">
                <a:latin typeface="Algerian" panose="04020705040A02060702" pitchFamily="82" charset="0"/>
              </a:rPr>
            </a:br>
            <a:r>
              <a:rPr lang="en-US" altLang="zh-CN" dirty="0">
                <a:latin typeface="Algerian" panose="04020705040A02060702" pitchFamily="82" charset="0"/>
              </a:rPr>
              <a:t>overview</a:t>
            </a:r>
            <a:endParaRPr lang="zh-CN" altLang="en-US" dirty="0">
              <a:latin typeface="Algerian" panose="04020705040A02060702" pitchFamily="82" charset="0"/>
            </a:endParaRPr>
          </a:p>
        </p:txBody>
      </p:sp>
      <p:sp>
        <p:nvSpPr>
          <p:cNvPr id="3" name="内容占位符 2">
            <a:extLst>
              <a:ext uri="{FF2B5EF4-FFF2-40B4-BE49-F238E27FC236}">
                <a16:creationId xmlns:a16="http://schemas.microsoft.com/office/drawing/2014/main" id="{13697027-C639-42A3-8621-668D0850389F}"/>
              </a:ext>
            </a:extLst>
          </p:cNvPr>
          <p:cNvSpPr>
            <a:spLocks noGrp="1"/>
          </p:cNvSpPr>
          <p:nvPr>
            <p:ph idx="1"/>
          </p:nvPr>
        </p:nvSpPr>
        <p:spPr>
          <a:xfrm>
            <a:off x="838201" y="1990725"/>
            <a:ext cx="5772150" cy="4186238"/>
          </a:xfrm>
        </p:spPr>
        <p:txBody>
          <a:bodyPr/>
          <a:lstStyle/>
          <a:p>
            <a:r>
              <a:rPr lang="en-US" altLang="zh-CN" dirty="0"/>
              <a:t>Visual analytics is the science of analytical reasoning facilitated by interactive visual interfaces.</a:t>
            </a:r>
          </a:p>
          <a:p>
            <a:r>
              <a:rPr lang="en-US" altLang="zh-CN" dirty="0"/>
              <a:t>Alternate definition: visual analytics combines automated analysis techniques with interactive visualizations for an effective understanding, reasoning and decision making on the bases of very large and complex dataset.</a:t>
            </a:r>
          </a:p>
        </p:txBody>
      </p:sp>
      <p:pic>
        <p:nvPicPr>
          <p:cNvPr id="4" name="图片 3">
            <a:extLst>
              <a:ext uri="{FF2B5EF4-FFF2-40B4-BE49-F238E27FC236}">
                <a16:creationId xmlns:a16="http://schemas.microsoft.com/office/drawing/2014/main" id="{E4FBC30E-34D7-4E55-86B8-EF0DD8CB4A5A}"/>
              </a:ext>
            </a:extLst>
          </p:cNvPr>
          <p:cNvPicPr>
            <a:picLocks noChangeAspect="1"/>
          </p:cNvPicPr>
          <p:nvPr/>
        </p:nvPicPr>
        <p:blipFill rotWithShape="1">
          <a:blip r:embed="rId2"/>
          <a:srcRect l="23750" t="27639" r="31094" b="11389"/>
          <a:stretch/>
        </p:blipFill>
        <p:spPr>
          <a:xfrm>
            <a:off x="6740688" y="1910556"/>
            <a:ext cx="5184611" cy="3937794"/>
          </a:xfrm>
          <a:prstGeom prst="rect">
            <a:avLst/>
          </a:prstGeom>
        </p:spPr>
      </p:pic>
    </p:spTree>
    <p:extLst>
      <p:ext uri="{BB962C8B-B14F-4D97-AF65-F5344CB8AC3E}">
        <p14:creationId xmlns:p14="http://schemas.microsoft.com/office/powerpoint/2010/main" val="29749898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B6C47A-3557-4642-AD9B-3064F3E5AB73}"/>
              </a:ext>
            </a:extLst>
          </p:cNvPr>
          <p:cNvSpPr>
            <a:spLocks noGrp="1"/>
          </p:cNvSpPr>
          <p:nvPr>
            <p:ph type="title"/>
          </p:nvPr>
        </p:nvSpPr>
        <p:spPr/>
        <p:txBody>
          <a:bodyPr/>
          <a:lstStyle/>
          <a:p>
            <a:r>
              <a:rPr lang="en-US" altLang="zh-CN" dirty="0">
                <a:latin typeface="Algerian" panose="04020705040A02060702" pitchFamily="82" charset="0"/>
              </a:rPr>
              <a:t>Visual analytics</a:t>
            </a:r>
            <a:br>
              <a:rPr lang="en-US" altLang="zh-CN" dirty="0">
                <a:latin typeface="Algerian" panose="04020705040A02060702" pitchFamily="82" charset="0"/>
              </a:rPr>
            </a:br>
            <a:r>
              <a:rPr lang="en-US" altLang="zh-CN" dirty="0">
                <a:latin typeface="Algerian" panose="04020705040A02060702" pitchFamily="82" charset="0"/>
              </a:rPr>
              <a:t>recommendations</a:t>
            </a:r>
            <a:endParaRPr lang="zh-CN" altLang="en-US" dirty="0">
              <a:latin typeface="Algerian" panose="04020705040A02060702" pitchFamily="82" charset="0"/>
            </a:endParaRPr>
          </a:p>
        </p:txBody>
      </p:sp>
      <p:sp>
        <p:nvSpPr>
          <p:cNvPr id="3" name="内容占位符 2">
            <a:extLst>
              <a:ext uri="{FF2B5EF4-FFF2-40B4-BE49-F238E27FC236}">
                <a16:creationId xmlns:a16="http://schemas.microsoft.com/office/drawing/2014/main" id="{6B37760D-9391-46F9-A4AA-8E360E869D80}"/>
              </a:ext>
            </a:extLst>
          </p:cNvPr>
          <p:cNvSpPr>
            <a:spLocks noGrp="1"/>
          </p:cNvSpPr>
          <p:nvPr>
            <p:ph idx="1"/>
          </p:nvPr>
        </p:nvSpPr>
        <p:spPr/>
        <p:txBody>
          <a:bodyPr/>
          <a:lstStyle/>
          <a:p>
            <a:r>
              <a:rPr lang="en-US" altLang="zh-CN" dirty="0">
                <a:solidFill>
                  <a:schemeClr val="accent1">
                    <a:lumMod val="75000"/>
                  </a:schemeClr>
                </a:solidFill>
              </a:rPr>
              <a:t>Integrate data mining and information visualization.</a:t>
            </a:r>
          </a:p>
          <a:p>
            <a:r>
              <a:rPr lang="en-US" altLang="zh-CN" dirty="0">
                <a:solidFill>
                  <a:schemeClr val="accent1">
                    <a:lumMod val="75000"/>
                  </a:schemeClr>
                </a:solidFill>
              </a:rPr>
              <a:t>Allow users to specify what they are seeking.</a:t>
            </a:r>
          </a:p>
          <a:p>
            <a:r>
              <a:rPr lang="en-US" altLang="zh-CN" dirty="0">
                <a:solidFill>
                  <a:schemeClr val="accent1">
                    <a:lumMod val="75000"/>
                  </a:schemeClr>
                </a:solidFill>
              </a:rPr>
              <a:t>Recognize that users are situated in a social context.</a:t>
            </a:r>
          </a:p>
          <a:p>
            <a:r>
              <a:rPr lang="en-US" altLang="zh-CN" dirty="0">
                <a:solidFill>
                  <a:schemeClr val="accent1">
                    <a:lumMod val="75000"/>
                  </a:schemeClr>
                </a:solidFill>
              </a:rPr>
              <a:t>Respect human responsibility.</a:t>
            </a:r>
            <a:endParaRPr lang="zh-CN" altLang="en-US" dirty="0">
              <a:solidFill>
                <a:schemeClr val="accent1">
                  <a:lumMod val="75000"/>
                </a:schemeClr>
              </a:solidFill>
            </a:endParaRPr>
          </a:p>
        </p:txBody>
      </p:sp>
    </p:spTree>
    <p:extLst>
      <p:ext uri="{BB962C8B-B14F-4D97-AF65-F5344CB8AC3E}">
        <p14:creationId xmlns:p14="http://schemas.microsoft.com/office/powerpoint/2010/main" val="10473818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8F6CCD4-19AE-4D75-A1CF-9849A036D215}"/>
              </a:ext>
            </a:extLst>
          </p:cNvPr>
          <p:cNvPicPr>
            <a:picLocks noChangeAspect="1"/>
          </p:cNvPicPr>
          <p:nvPr/>
        </p:nvPicPr>
        <p:blipFill rotWithShape="1">
          <a:blip r:embed="rId2"/>
          <a:srcRect t="10716" b="16303"/>
          <a:stretch/>
        </p:blipFill>
        <p:spPr>
          <a:xfrm>
            <a:off x="1771648" y="1243830"/>
            <a:ext cx="3952877" cy="2845892"/>
          </a:xfrm>
          <a:prstGeom prst="rect">
            <a:avLst/>
          </a:prstGeom>
        </p:spPr>
      </p:pic>
      <p:sp>
        <p:nvSpPr>
          <p:cNvPr id="2" name="标题 1">
            <a:extLst>
              <a:ext uri="{FF2B5EF4-FFF2-40B4-BE49-F238E27FC236}">
                <a16:creationId xmlns:a16="http://schemas.microsoft.com/office/drawing/2014/main" id="{2F81129D-2D02-4E08-BE6E-9CFB6CA6DCFE}"/>
              </a:ext>
            </a:extLst>
          </p:cNvPr>
          <p:cNvSpPr>
            <a:spLocks noGrp="1"/>
          </p:cNvSpPr>
          <p:nvPr>
            <p:ph type="title"/>
          </p:nvPr>
        </p:nvSpPr>
        <p:spPr/>
        <p:txBody>
          <a:bodyPr/>
          <a:lstStyle/>
          <a:p>
            <a:r>
              <a:rPr lang="en-US" altLang="zh-CN" dirty="0">
                <a:latin typeface="Algerian" panose="04020705040A02060702" pitchFamily="82" charset="0"/>
              </a:rPr>
              <a:t>Visual analytics</a:t>
            </a:r>
            <a:br>
              <a:rPr lang="en-US" altLang="zh-CN" dirty="0">
                <a:latin typeface="Algerian" panose="04020705040A02060702" pitchFamily="82" charset="0"/>
              </a:rPr>
            </a:br>
            <a:r>
              <a:rPr lang="en-US" altLang="zh-CN" dirty="0">
                <a:latin typeface="Algerian" panose="04020705040A02060702" pitchFamily="82" charset="0"/>
              </a:rPr>
              <a:t>synergy</a:t>
            </a:r>
            <a:endParaRPr lang="zh-CN" altLang="en-US" dirty="0"/>
          </a:p>
        </p:txBody>
      </p:sp>
      <p:sp>
        <p:nvSpPr>
          <p:cNvPr id="3" name="内容占位符 2">
            <a:extLst>
              <a:ext uri="{FF2B5EF4-FFF2-40B4-BE49-F238E27FC236}">
                <a16:creationId xmlns:a16="http://schemas.microsoft.com/office/drawing/2014/main" id="{2B9BE134-0A25-4C30-8932-2BD37F059B41}"/>
              </a:ext>
            </a:extLst>
          </p:cNvPr>
          <p:cNvSpPr>
            <a:spLocks noGrp="1"/>
          </p:cNvSpPr>
          <p:nvPr>
            <p:ph idx="1"/>
          </p:nvPr>
        </p:nvSpPr>
        <p:spPr>
          <a:xfrm>
            <a:off x="838200" y="4044950"/>
            <a:ext cx="10629900" cy="2689226"/>
          </a:xfrm>
        </p:spPr>
        <p:txBody>
          <a:bodyPr/>
          <a:lstStyle/>
          <a:p>
            <a:r>
              <a:rPr lang="en-US" altLang="zh-CN" dirty="0"/>
              <a:t>Combine strengths of both human and electronic data processing.</a:t>
            </a:r>
          </a:p>
          <a:p>
            <a:r>
              <a:rPr lang="en-US" altLang="zh-CN" dirty="0"/>
              <a:t>Gives a semi-automated analytical process</a:t>
            </a:r>
          </a:p>
          <a:p>
            <a:r>
              <a:rPr lang="en-US" altLang="zh-CN" dirty="0"/>
              <a:t>Encompassing, integrated approach to data analysis</a:t>
            </a:r>
          </a:p>
          <a:p>
            <a:pPr lvl="1"/>
            <a:r>
              <a:rPr lang="en-US" altLang="zh-CN" dirty="0"/>
              <a:t>Use computational algorithms where helpful.</a:t>
            </a:r>
          </a:p>
          <a:p>
            <a:pPr lvl="1"/>
            <a:r>
              <a:rPr lang="en-US" altLang="zh-CN" dirty="0"/>
              <a:t>Use human-directed visual exploration where helpful.</a:t>
            </a:r>
          </a:p>
          <a:p>
            <a:pPr lvl="1"/>
            <a:r>
              <a:rPr lang="en-US" altLang="zh-CN" dirty="0"/>
              <a:t>Not just “Apply A, then apply B”, but integrate the two tightly.</a:t>
            </a:r>
          </a:p>
          <a:p>
            <a:endParaRPr lang="zh-CN" altLang="en-US" dirty="0"/>
          </a:p>
        </p:txBody>
      </p:sp>
      <p:pic>
        <p:nvPicPr>
          <p:cNvPr id="5" name="图片 4">
            <a:extLst>
              <a:ext uri="{FF2B5EF4-FFF2-40B4-BE49-F238E27FC236}">
                <a16:creationId xmlns:a16="http://schemas.microsoft.com/office/drawing/2014/main" id="{81962FA0-4A0A-40B2-8BF5-BF80508206EE}"/>
              </a:ext>
            </a:extLst>
          </p:cNvPr>
          <p:cNvPicPr>
            <a:picLocks noChangeAspect="1"/>
          </p:cNvPicPr>
          <p:nvPr/>
        </p:nvPicPr>
        <p:blipFill rotWithShape="1">
          <a:blip r:embed="rId3"/>
          <a:srcRect l="19375" t="28843" r="23516" b="25833"/>
          <a:stretch/>
        </p:blipFill>
        <p:spPr>
          <a:xfrm>
            <a:off x="5802193" y="1243831"/>
            <a:ext cx="6046908" cy="2699464"/>
          </a:xfrm>
          <a:prstGeom prst="rect">
            <a:avLst/>
          </a:prstGeom>
        </p:spPr>
      </p:pic>
    </p:spTree>
    <p:extLst>
      <p:ext uri="{BB962C8B-B14F-4D97-AF65-F5344CB8AC3E}">
        <p14:creationId xmlns:p14="http://schemas.microsoft.com/office/powerpoint/2010/main" val="506610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CB4AAF-BE30-40D8-8BD6-9BF7780DBA53}"/>
              </a:ext>
            </a:extLst>
          </p:cNvPr>
          <p:cNvSpPr>
            <a:spLocks noGrp="1"/>
          </p:cNvSpPr>
          <p:nvPr>
            <p:ph type="title"/>
          </p:nvPr>
        </p:nvSpPr>
        <p:spPr/>
        <p:txBody>
          <a:bodyPr/>
          <a:lstStyle/>
          <a:p>
            <a:r>
              <a:rPr lang="en-US" altLang="zh-CN" dirty="0">
                <a:latin typeface="Algerian" panose="04020705040A02060702" pitchFamily="82" charset="0"/>
              </a:rPr>
              <a:t>Visual analytics</a:t>
            </a:r>
            <a:br>
              <a:rPr lang="en-US" altLang="zh-CN" dirty="0">
                <a:latin typeface="Algerian" panose="04020705040A02060702" pitchFamily="82" charset="0"/>
              </a:rPr>
            </a:br>
            <a:r>
              <a:rPr lang="en-US" altLang="zh-CN" dirty="0">
                <a:latin typeface="Algerian" panose="04020705040A02060702" pitchFamily="82" charset="0"/>
              </a:rPr>
              <a:t>integrate data mining and </a:t>
            </a:r>
            <a:r>
              <a:rPr lang="en-US" altLang="zh-CN" dirty="0" err="1">
                <a:latin typeface="Algerian" panose="04020705040A02060702" pitchFamily="82" charset="0"/>
              </a:rPr>
              <a:t>Infovis</a:t>
            </a:r>
            <a:endParaRPr lang="zh-CN" altLang="en-US" dirty="0">
              <a:latin typeface="Algerian" panose="04020705040A02060702" pitchFamily="82" charset="0"/>
            </a:endParaRPr>
          </a:p>
        </p:txBody>
      </p:sp>
      <p:sp>
        <p:nvSpPr>
          <p:cNvPr id="3" name="内容占位符 2">
            <a:extLst>
              <a:ext uri="{FF2B5EF4-FFF2-40B4-BE49-F238E27FC236}">
                <a16:creationId xmlns:a16="http://schemas.microsoft.com/office/drawing/2014/main" id="{C128D278-FFDB-49BE-B10F-F6BE7C5150B1}"/>
              </a:ext>
            </a:extLst>
          </p:cNvPr>
          <p:cNvSpPr>
            <a:spLocks noGrp="1"/>
          </p:cNvSpPr>
          <p:nvPr>
            <p:ph idx="1"/>
          </p:nvPr>
        </p:nvSpPr>
        <p:spPr>
          <a:xfrm>
            <a:off x="838200" y="1825625"/>
            <a:ext cx="10515600" cy="4832350"/>
          </a:xfrm>
        </p:spPr>
        <p:txBody>
          <a:bodyPr>
            <a:normAutofit/>
          </a:bodyPr>
          <a:lstStyle/>
          <a:p>
            <a:r>
              <a:rPr lang="en-US" altLang="zh-CN" dirty="0"/>
              <a:t>Dimension reduction</a:t>
            </a:r>
          </a:p>
          <a:p>
            <a:pPr lvl="1"/>
            <a:r>
              <a:rPr lang="en-US" altLang="zh-CN" dirty="0"/>
              <a:t>Computational techniques to solve for similar attributes to reduce the number of attributes used to describe the dataset.</a:t>
            </a:r>
          </a:p>
          <a:p>
            <a:pPr lvl="1"/>
            <a:r>
              <a:rPr lang="en-US" altLang="zh-CN" dirty="0"/>
              <a:t>For VA, often reduce </a:t>
            </a:r>
            <a:r>
              <a:rPr lang="en-US" altLang="zh-CN" dirty="0">
                <a:solidFill>
                  <a:srgbClr val="289AF0"/>
                </a:solidFill>
              </a:rPr>
              <a:t>from n, to 2, because that opens up to a whole bunch of useful visualization tools</a:t>
            </a:r>
            <a:r>
              <a:rPr lang="en-US" altLang="zh-CN" dirty="0"/>
              <a:t>.</a:t>
            </a:r>
          </a:p>
          <a:p>
            <a:pPr lvl="1"/>
            <a:r>
              <a:rPr lang="en-US" altLang="zh-CN" dirty="0"/>
              <a:t>There are loss associated with compressing the dimensionality.</a:t>
            </a:r>
          </a:p>
          <a:p>
            <a:pPr lvl="1"/>
            <a:r>
              <a:rPr lang="en-US" altLang="zh-CN" dirty="0"/>
              <a:t>Why use dimension reduction?</a:t>
            </a:r>
          </a:p>
          <a:p>
            <a:pPr lvl="2"/>
            <a:r>
              <a:rPr lang="en-US" altLang="zh-CN" dirty="0">
                <a:solidFill>
                  <a:srgbClr val="289AF0"/>
                </a:solidFill>
              </a:rPr>
              <a:t>Direct focus towards more relevant attributes.</a:t>
            </a:r>
          </a:p>
          <a:p>
            <a:pPr lvl="2"/>
            <a:r>
              <a:rPr lang="en-US" altLang="zh-CN" dirty="0">
                <a:solidFill>
                  <a:srgbClr val="289AF0"/>
                </a:solidFill>
              </a:rPr>
              <a:t>Can clean up or organize a vis with a lot of attributes.</a:t>
            </a:r>
          </a:p>
        </p:txBody>
      </p:sp>
    </p:spTree>
    <p:extLst>
      <p:ext uri="{BB962C8B-B14F-4D97-AF65-F5344CB8AC3E}">
        <p14:creationId xmlns:p14="http://schemas.microsoft.com/office/powerpoint/2010/main" val="10338429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38FFE-B8BC-47DB-9683-54D7224A52B7}"/>
              </a:ext>
            </a:extLst>
          </p:cNvPr>
          <p:cNvSpPr>
            <a:spLocks noGrp="1"/>
          </p:cNvSpPr>
          <p:nvPr>
            <p:ph type="title"/>
          </p:nvPr>
        </p:nvSpPr>
        <p:spPr/>
        <p:txBody>
          <a:bodyPr/>
          <a:lstStyle/>
          <a:p>
            <a:r>
              <a:rPr lang="en-US" altLang="zh-CN" dirty="0">
                <a:latin typeface="Algerian" panose="04020705040A02060702" pitchFamily="82" charset="0"/>
              </a:rPr>
              <a:t>Visual analytics</a:t>
            </a:r>
            <a:br>
              <a:rPr lang="en-US" altLang="zh-CN" dirty="0">
                <a:latin typeface="Algerian" panose="04020705040A02060702" pitchFamily="82" charset="0"/>
              </a:rPr>
            </a:br>
            <a:r>
              <a:rPr lang="en-US" altLang="zh-CN" dirty="0">
                <a:latin typeface="Algerian" panose="04020705040A02060702" pitchFamily="82" charset="0"/>
              </a:rPr>
              <a:t>integrate data mining and </a:t>
            </a:r>
            <a:r>
              <a:rPr lang="en-US" altLang="zh-CN" dirty="0" err="1">
                <a:latin typeface="Algerian" panose="04020705040A02060702" pitchFamily="82" charset="0"/>
              </a:rPr>
              <a:t>Infovis</a:t>
            </a:r>
            <a:endParaRPr lang="zh-CN" altLang="en-US" dirty="0"/>
          </a:p>
        </p:txBody>
      </p:sp>
      <p:sp>
        <p:nvSpPr>
          <p:cNvPr id="3" name="内容占位符 2">
            <a:extLst>
              <a:ext uri="{FF2B5EF4-FFF2-40B4-BE49-F238E27FC236}">
                <a16:creationId xmlns:a16="http://schemas.microsoft.com/office/drawing/2014/main" id="{4C19C01F-D193-4C74-8F0B-25448998DE01}"/>
              </a:ext>
            </a:extLst>
          </p:cNvPr>
          <p:cNvSpPr>
            <a:spLocks noGrp="1"/>
          </p:cNvSpPr>
          <p:nvPr>
            <p:ph idx="1"/>
          </p:nvPr>
        </p:nvSpPr>
        <p:spPr>
          <a:xfrm>
            <a:off x="838200" y="1825624"/>
            <a:ext cx="10515600" cy="4784725"/>
          </a:xfrm>
        </p:spPr>
        <p:txBody>
          <a:bodyPr>
            <a:normAutofit lnSpcReduction="10000"/>
          </a:bodyPr>
          <a:lstStyle/>
          <a:p>
            <a:pPr lvl="1"/>
            <a:r>
              <a:rPr lang="en-US" altLang="zh-CN" dirty="0"/>
              <a:t>PCA</a:t>
            </a:r>
          </a:p>
          <a:p>
            <a:pPr lvl="2"/>
            <a:r>
              <a:rPr lang="en-US" altLang="zh-CN" dirty="0"/>
              <a:t>Frequently used deterministic technique</a:t>
            </a:r>
          </a:p>
          <a:p>
            <a:pPr lvl="2"/>
            <a:r>
              <a:rPr lang="en-US" altLang="zh-CN" dirty="0"/>
              <a:t>Solve for maximum variance</a:t>
            </a:r>
          </a:p>
          <a:p>
            <a:pPr lvl="2"/>
            <a:r>
              <a:rPr lang="en-US" altLang="zh-CN" dirty="0"/>
              <a:t>&gt;_&lt;: </a:t>
            </a:r>
            <a:r>
              <a:rPr lang="en-US" altLang="zh-CN" dirty="0">
                <a:solidFill>
                  <a:srgbClr val="289AF0"/>
                </a:solidFill>
              </a:rPr>
              <a:t>no guarantee that resulting PCs are “meaningful”. Max variance may not be most meaningful.</a:t>
            </a:r>
          </a:p>
          <a:p>
            <a:pPr lvl="2"/>
            <a:r>
              <a:rPr lang="en-US" altLang="zh-CN" dirty="0"/>
              <a:t>&gt;_&lt;: </a:t>
            </a:r>
            <a:r>
              <a:rPr lang="en-US" altLang="zh-CN" dirty="0">
                <a:solidFill>
                  <a:srgbClr val="289AF0"/>
                </a:solidFill>
              </a:rPr>
              <a:t>Sensitive to outliers</a:t>
            </a:r>
          </a:p>
          <a:p>
            <a:pPr lvl="2"/>
            <a:r>
              <a:rPr lang="en-US" altLang="zh-CN" dirty="0"/>
              <a:t>&gt;_&lt;: </a:t>
            </a:r>
            <a:r>
              <a:rPr lang="en-US" altLang="zh-CN" dirty="0">
                <a:solidFill>
                  <a:srgbClr val="289AF0"/>
                </a:solidFill>
              </a:rPr>
              <a:t>Linear function</a:t>
            </a:r>
            <a:r>
              <a:rPr lang="en-US" altLang="zh-CN" dirty="0"/>
              <a:t>. What if data/phenomena is non-linear?</a:t>
            </a:r>
          </a:p>
          <a:p>
            <a:r>
              <a:rPr lang="en-US" altLang="zh-CN" dirty="0"/>
              <a:t>Feature selection – entity extraction</a:t>
            </a:r>
          </a:p>
          <a:p>
            <a:pPr lvl="1"/>
            <a:r>
              <a:rPr lang="en-US" altLang="zh-CN" dirty="0"/>
              <a:t>TFIDF for entity selection/extraction, commonly used way to apply structure and weighting to unstructured text. With structure, we can compute and visualize.</a:t>
            </a:r>
          </a:p>
          <a:p>
            <a:r>
              <a:rPr lang="en-US" altLang="zh-CN" dirty="0"/>
              <a:t>Similarity functions – find more like this</a:t>
            </a:r>
          </a:p>
          <a:p>
            <a:r>
              <a:rPr lang="en-US" altLang="zh-CN" dirty="0"/>
              <a:t>Prediction </a:t>
            </a:r>
            <a:endParaRPr lang="zh-CN" altLang="en-US" dirty="0"/>
          </a:p>
        </p:txBody>
      </p:sp>
    </p:spTree>
    <p:extLst>
      <p:ext uri="{BB962C8B-B14F-4D97-AF65-F5344CB8AC3E}">
        <p14:creationId xmlns:p14="http://schemas.microsoft.com/office/powerpoint/2010/main" val="3704177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57DEBE-8E08-48ED-86D4-4D73FD4A8745}"/>
              </a:ext>
            </a:extLst>
          </p:cNvPr>
          <p:cNvSpPr>
            <a:spLocks noGrp="1"/>
          </p:cNvSpPr>
          <p:nvPr>
            <p:ph type="title"/>
          </p:nvPr>
        </p:nvSpPr>
        <p:spPr/>
        <p:txBody>
          <a:bodyPr/>
          <a:lstStyle/>
          <a:p>
            <a:r>
              <a:rPr lang="en-US" altLang="zh-CN" dirty="0">
                <a:latin typeface="Algerian" panose="04020705040A02060702" pitchFamily="82" charset="0"/>
              </a:rPr>
              <a:t>Visual analytics</a:t>
            </a:r>
            <a:br>
              <a:rPr lang="en-US" altLang="zh-CN" dirty="0">
                <a:latin typeface="Algerian" panose="04020705040A02060702" pitchFamily="82" charset="0"/>
              </a:rPr>
            </a:br>
            <a:r>
              <a:rPr lang="en-US" altLang="zh-CN" dirty="0">
                <a:latin typeface="Algerian" panose="04020705040A02060702" pitchFamily="82" charset="0"/>
              </a:rPr>
              <a:t>incorporating human feedback</a:t>
            </a:r>
            <a:endParaRPr lang="zh-CN" altLang="en-US" dirty="0">
              <a:latin typeface="Algerian" panose="04020705040A02060702" pitchFamily="82" charset="0"/>
            </a:endParaRPr>
          </a:p>
        </p:txBody>
      </p:sp>
      <p:sp>
        <p:nvSpPr>
          <p:cNvPr id="3" name="内容占位符 2">
            <a:extLst>
              <a:ext uri="{FF2B5EF4-FFF2-40B4-BE49-F238E27FC236}">
                <a16:creationId xmlns:a16="http://schemas.microsoft.com/office/drawing/2014/main" id="{56BE4196-563C-47FF-9B91-323B4E74A496}"/>
              </a:ext>
            </a:extLst>
          </p:cNvPr>
          <p:cNvSpPr>
            <a:spLocks noGrp="1"/>
          </p:cNvSpPr>
          <p:nvPr>
            <p:ph idx="1"/>
          </p:nvPr>
        </p:nvSpPr>
        <p:spPr>
          <a:xfrm>
            <a:off x="838200" y="1825625"/>
            <a:ext cx="10791825" cy="4870450"/>
          </a:xfrm>
        </p:spPr>
        <p:txBody>
          <a:bodyPr>
            <a:normAutofit/>
          </a:bodyPr>
          <a:lstStyle/>
          <a:p>
            <a:r>
              <a:rPr lang="en-US" altLang="zh-CN" dirty="0"/>
              <a:t>Unsupervised computation is rarely the “final” solution.</a:t>
            </a:r>
          </a:p>
          <a:p>
            <a:r>
              <a:rPr lang="en-US" altLang="zh-CN" dirty="0"/>
              <a:t>“human-in-the-loop” design advocates for including user feedback in the holistic system.</a:t>
            </a:r>
          </a:p>
          <a:p>
            <a:r>
              <a:rPr lang="en-US" altLang="zh-CN" dirty="0"/>
              <a:t>People have domain expertise, can balance subjective tradeoffs.</a:t>
            </a:r>
          </a:p>
          <a:p>
            <a:r>
              <a:rPr lang="en-US" altLang="zh-CN" dirty="0"/>
              <a:t>Warning!</a:t>
            </a:r>
          </a:p>
          <a:p>
            <a:pPr lvl="1"/>
            <a:r>
              <a:rPr lang="en-US" altLang="zh-CN" dirty="0"/>
              <a:t>Do not treat user interaction as an easy way out.</a:t>
            </a:r>
          </a:p>
          <a:p>
            <a:pPr lvl="1"/>
            <a:r>
              <a:rPr lang="en-US" altLang="zh-CN" dirty="0"/>
              <a:t>Do not make your problems (as developers and designers) the user’s problems.</a:t>
            </a:r>
          </a:p>
          <a:p>
            <a:pPr lvl="1"/>
            <a:r>
              <a:rPr lang="en-US" altLang="zh-CN" dirty="0"/>
              <a:t>Interaction should be meant to explore data, ask questions and gain insight.</a:t>
            </a:r>
          </a:p>
        </p:txBody>
      </p:sp>
    </p:spTree>
    <p:extLst>
      <p:ext uri="{BB962C8B-B14F-4D97-AF65-F5344CB8AC3E}">
        <p14:creationId xmlns:p14="http://schemas.microsoft.com/office/powerpoint/2010/main" val="36101822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25E956-86EC-44B8-B609-AB44E37DBDAE}"/>
              </a:ext>
            </a:extLst>
          </p:cNvPr>
          <p:cNvSpPr>
            <a:spLocks noGrp="1"/>
          </p:cNvSpPr>
          <p:nvPr>
            <p:ph type="title"/>
          </p:nvPr>
        </p:nvSpPr>
        <p:spPr/>
        <p:txBody>
          <a:bodyPr/>
          <a:lstStyle/>
          <a:p>
            <a:r>
              <a:rPr lang="en-US" altLang="zh-CN" dirty="0">
                <a:latin typeface="Algerian" panose="04020705040A02060702" pitchFamily="82" charset="0"/>
              </a:rPr>
              <a:t>Visual analytics</a:t>
            </a:r>
            <a:br>
              <a:rPr lang="en-US" altLang="zh-CN" dirty="0">
                <a:latin typeface="Algerian" panose="04020705040A02060702" pitchFamily="82" charset="0"/>
              </a:rPr>
            </a:br>
            <a:r>
              <a:rPr lang="en-US" altLang="zh-CN" dirty="0">
                <a:latin typeface="Algerian" panose="04020705040A02060702" pitchFamily="82" charset="0"/>
              </a:rPr>
              <a:t>recovering reasoning process</a:t>
            </a:r>
            <a:endParaRPr lang="zh-CN" altLang="en-US" dirty="0"/>
          </a:p>
        </p:txBody>
      </p:sp>
      <p:sp>
        <p:nvSpPr>
          <p:cNvPr id="3" name="内容占位符 2">
            <a:extLst>
              <a:ext uri="{FF2B5EF4-FFF2-40B4-BE49-F238E27FC236}">
                <a16:creationId xmlns:a16="http://schemas.microsoft.com/office/drawing/2014/main" id="{6218128E-D8F1-40C2-BF68-747FA7E08816}"/>
              </a:ext>
            </a:extLst>
          </p:cNvPr>
          <p:cNvSpPr>
            <a:spLocks noGrp="1"/>
          </p:cNvSpPr>
          <p:nvPr>
            <p:ph idx="1"/>
          </p:nvPr>
        </p:nvSpPr>
        <p:spPr/>
        <p:txBody>
          <a:bodyPr/>
          <a:lstStyle/>
          <a:p>
            <a:r>
              <a:rPr lang="en-US" altLang="zh-CN" dirty="0"/>
              <a:t>User interaction is valuable “data” – quantitative record of analysis and exploration process.</a:t>
            </a:r>
          </a:p>
          <a:p>
            <a:r>
              <a:rPr lang="en-US" altLang="zh-CN" dirty="0"/>
              <a:t>What can be learn form this data? – “interaction is the insight”.</a:t>
            </a:r>
          </a:p>
          <a:p>
            <a:r>
              <a:rPr lang="en-US" altLang="zh-CN" dirty="0"/>
              <a:t>We can systematically analyze the user interaction in the system at runtime to steer models.</a:t>
            </a:r>
          </a:p>
          <a:p>
            <a:pPr lvl="1"/>
            <a:r>
              <a:rPr lang="en-US" altLang="zh-CN" dirty="0"/>
              <a:t>Instead of asking users to directly tune and parameterize models, how can systems learn from their exploratory user interactions?</a:t>
            </a:r>
          </a:p>
          <a:p>
            <a:pPr lvl="1"/>
            <a:r>
              <a:rPr lang="en-US" altLang="zh-CN" dirty="0"/>
              <a:t>How can we use the interactions that people have done to steer the models and the visualizations directly?</a:t>
            </a:r>
          </a:p>
          <a:p>
            <a:endParaRPr lang="zh-CN" altLang="en-US" dirty="0"/>
          </a:p>
        </p:txBody>
      </p:sp>
    </p:spTree>
    <p:extLst>
      <p:ext uri="{BB962C8B-B14F-4D97-AF65-F5344CB8AC3E}">
        <p14:creationId xmlns:p14="http://schemas.microsoft.com/office/powerpoint/2010/main" val="16115425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555550-F34B-4412-8573-56BB2A9F80D8}"/>
              </a:ext>
            </a:extLst>
          </p:cNvPr>
          <p:cNvSpPr>
            <a:spLocks noGrp="1"/>
          </p:cNvSpPr>
          <p:nvPr>
            <p:ph type="title"/>
          </p:nvPr>
        </p:nvSpPr>
        <p:spPr>
          <a:xfrm>
            <a:off x="838200" y="365125"/>
            <a:ext cx="10820400" cy="1325563"/>
          </a:xfrm>
        </p:spPr>
        <p:txBody>
          <a:bodyPr>
            <a:normAutofit/>
          </a:bodyPr>
          <a:lstStyle/>
          <a:p>
            <a:r>
              <a:rPr lang="en-US" altLang="zh-CN" dirty="0">
                <a:latin typeface="Algerian" panose="04020705040A02060702" pitchFamily="82" charset="0"/>
              </a:rPr>
              <a:t>Visual analytics</a:t>
            </a:r>
            <a:br>
              <a:rPr lang="en-US" altLang="zh-CN" dirty="0">
                <a:latin typeface="Algerian" panose="04020705040A02060702" pitchFamily="82" charset="0"/>
              </a:rPr>
            </a:br>
            <a:r>
              <a:rPr lang="en-US" altLang="zh-CN" dirty="0">
                <a:latin typeface="Algerian" panose="04020705040A02060702" pitchFamily="82" charset="0"/>
              </a:rPr>
              <a:t>evaluating a visualization is hard</a:t>
            </a:r>
            <a:endParaRPr lang="zh-CN" altLang="en-US" dirty="0">
              <a:latin typeface="Algerian" panose="04020705040A02060702" pitchFamily="82" charset="0"/>
            </a:endParaRPr>
          </a:p>
        </p:txBody>
      </p:sp>
      <p:sp>
        <p:nvSpPr>
          <p:cNvPr id="3" name="内容占位符 2">
            <a:extLst>
              <a:ext uri="{FF2B5EF4-FFF2-40B4-BE49-F238E27FC236}">
                <a16:creationId xmlns:a16="http://schemas.microsoft.com/office/drawing/2014/main" id="{3879624E-2BFC-414D-8212-11086E59EF2F}"/>
              </a:ext>
            </a:extLst>
          </p:cNvPr>
          <p:cNvSpPr>
            <a:spLocks noGrp="1"/>
          </p:cNvSpPr>
          <p:nvPr>
            <p:ph idx="1"/>
          </p:nvPr>
        </p:nvSpPr>
        <p:spPr/>
        <p:txBody>
          <a:bodyPr/>
          <a:lstStyle/>
          <a:p>
            <a:r>
              <a:rPr lang="en-US" altLang="zh-CN" dirty="0">
                <a:solidFill>
                  <a:srgbClr val="289AF0"/>
                </a:solidFill>
              </a:rPr>
              <a:t>There is no standard to evaluate against</a:t>
            </a:r>
          </a:p>
          <a:p>
            <a:r>
              <a:rPr lang="en-US" altLang="zh-CN" dirty="0">
                <a:solidFill>
                  <a:srgbClr val="289AF0"/>
                </a:solidFill>
              </a:rPr>
              <a:t>Context is important</a:t>
            </a:r>
          </a:p>
          <a:p>
            <a:r>
              <a:rPr lang="en-US" altLang="zh-CN" dirty="0">
                <a:solidFill>
                  <a:srgbClr val="289AF0"/>
                </a:solidFill>
              </a:rPr>
              <a:t>There are different strengths built for different purposes</a:t>
            </a:r>
          </a:p>
          <a:p>
            <a:r>
              <a:rPr lang="en-US" altLang="zh-CN" dirty="0">
                <a:solidFill>
                  <a:srgbClr val="289AF0"/>
                </a:solidFill>
              </a:rPr>
              <a:t>Not all data are equal</a:t>
            </a:r>
          </a:p>
        </p:txBody>
      </p:sp>
    </p:spTree>
    <p:extLst>
      <p:ext uri="{BB962C8B-B14F-4D97-AF65-F5344CB8AC3E}">
        <p14:creationId xmlns:p14="http://schemas.microsoft.com/office/powerpoint/2010/main" val="888030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D6159-FD76-4569-8AF9-938F6EEF3846}"/>
              </a:ext>
            </a:extLst>
          </p:cNvPr>
          <p:cNvSpPr>
            <a:spLocks noGrp="1"/>
          </p:cNvSpPr>
          <p:nvPr>
            <p:ph type="title"/>
          </p:nvPr>
        </p:nvSpPr>
        <p:spPr/>
        <p:txBody>
          <a:bodyPr/>
          <a:lstStyle/>
          <a:p>
            <a:r>
              <a:rPr lang="en-US" altLang="zh-CN" dirty="0">
                <a:latin typeface="Algerian" panose="04020705040A02060702" pitchFamily="82" charset="0"/>
              </a:rPr>
              <a:t>User interaction</a:t>
            </a:r>
            <a:br>
              <a:rPr lang="en-US" altLang="zh-CN" dirty="0">
                <a:latin typeface="Algerian" panose="04020705040A02060702" pitchFamily="82" charset="0"/>
              </a:rPr>
            </a:br>
            <a:r>
              <a:rPr lang="en-US" altLang="zh-CN" dirty="0">
                <a:latin typeface="Algerian" panose="04020705040A02060702" pitchFamily="82" charset="0"/>
              </a:rPr>
              <a:t>user intent</a:t>
            </a:r>
            <a:endParaRPr lang="zh-CN" altLang="en-US" dirty="0"/>
          </a:p>
        </p:txBody>
      </p:sp>
      <p:sp>
        <p:nvSpPr>
          <p:cNvPr id="3" name="内容占位符 2">
            <a:extLst>
              <a:ext uri="{FF2B5EF4-FFF2-40B4-BE49-F238E27FC236}">
                <a16:creationId xmlns:a16="http://schemas.microsoft.com/office/drawing/2014/main" id="{9A1EB4D0-20FE-4E85-B43B-07FE384B2689}"/>
              </a:ext>
            </a:extLst>
          </p:cNvPr>
          <p:cNvSpPr>
            <a:spLocks noGrp="1"/>
          </p:cNvSpPr>
          <p:nvPr>
            <p:ph idx="1"/>
          </p:nvPr>
        </p:nvSpPr>
        <p:spPr/>
        <p:txBody>
          <a:bodyPr/>
          <a:lstStyle/>
          <a:p>
            <a:r>
              <a:rPr lang="en-US" altLang="zh-CN" b="1" dirty="0">
                <a:solidFill>
                  <a:schemeClr val="accent1">
                    <a:lumMod val="75000"/>
                  </a:schemeClr>
                </a:solidFill>
              </a:rPr>
              <a:t>Encode </a:t>
            </a:r>
            <a:r>
              <a:rPr lang="en-US" altLang="zh-CN" b="1" dirty="0">
                <a:solidFill>
                  <a:schemeClr val="accent1">
                    <a:lumMod val="75000"/>
                  </a:schemeClr>
                </a:solidFill>
                <a:sym typeface="Wingdings" panose="05000000000000000000" pitchFamily="2" charset="2"/>
              </a:rPr>
              <a:t> “Show me a different representation</a:t>
            </a:r>
          </a:p>
          <a:p>
            <a:pPr lvl="1"/>
            <a:r>
              <a:rPr lang="en-US" altLang="zh-CN" dirty="0">
                <a:sym typeface="Wingdings" panose="05000000000000000000" pitchFamily="2" charset="2"/>
              </a:rPr>
              <a:t>Change visual appearances</a:t>
            </a:r>
          </a:p>
          <a:p>
            <a:pPr lvl="1"/>
            <a:r>
              <a:rPr lang="en-US" altLang="zh-CN" dirty="0">
                <a:sym typeface="Wingdings" panose="05000000000000000000" pitchFamily="2" charset="2"/>
              </a:rPr>
              <a:t>Example:</a:t>
            </a:r>
          </a:p>
          <a:p>
            <a:pPr lvl="2"/>
            <a:r>
              <a:rPr lang="en-US" altLang="zh-CN" dirty="0">
                <a:sym typeface="Wingdings" panose="05000000000000000000" pitchFamily="2" charset="2"/>
              </a:rPr>
              <a:t>Color encoding</a:t>
            </a:r>
          </a:p>
          <a:p>
            <a:pPr lvl="2"/>
            <a:r>
              <a:rPr lang="en-US" altLang="zh-CN" dirty="0">
                <a:sym typeface="Wingdings" panose="05000000000000000000" pitchFamily="2" charset="2"/>
              </a:rPr>
              <a:t>Size</a:t>
            </a:r>
          </a:p>
          <a:p>
            <a:pPr lvl="2"/>
            <a:r>
              <a:rPr lang="en-US" altLang="zh-CN" dirty="0">
                <a:sym typeface="Wingdings" panose="05000000000000000000" pitchFamily="2" charset="2"/>
              </a:rPr>
              <a:t>Orientation</a:t>
            </a:r>
          </a:p>
          <a:p>
            <a:pPr lvl="2"/>
            <a:r>
              <a:rPr lang="en-US" altLang="zh-CN" dirty="0">
                <a:sym typeface="Wingdings" panose="05000000000000000000" pitchFamily="2" charset="2"/>
              </a:rPr>
              <a:t>Font</a:t>
            </a:r>
          </a:p>
          <a:p>
            <a:pPr lvl="2"/>
            <a:r>
              <a:rPr lang="en-US" altLang="zh-CN" dirty="0">
                <a:sym typeface="Wingdings" panose="05000000000000000000" pitchFamily="2" charset="2"/>
              </a:rPr>
              <a:t>Shape </a:t>
            </a:r>
            <a:endParaRPr lang="zh-CN" altLang="en-US" dirty="0"/>
          </a:p>
        </p:txBody>
      </p:sp>
    </p:spTree>
    <p:extLst>
      <p:ext uri="{BB962C8B-B14F-4D97-AF65-F5344CB8AC3E}">
        <p14:creationId xmlns:p14="http://schemas.microsoft.com/office/powerpoint/2010/main" val="36586425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D9085-DC59-422A-901E-3A5E35601D4A}"/>
              </a:ext>
            </a:extLst>
          </p:cNvPr>
          <p:cNvSpPr>
            <a:spLocks noGrp="1"/>
          </p:cNvSpPr>
          <p:nvPr>
            <p:ph type="title"/>
          </p:nvPr>
        </p:nvSpPr>
        <p:spPr/>
        <p:txBody>
          <a:bodyPr/>
          <a:lstStyle/>
          <a:p>
            <a:r>
              <a:rPr lang="en-US" altLang="zh-CN" dirty="0">
                <a:latin typeface="Algerian" panose="04020705040A02060702" pitchFamily="82" charset="0"/>
              </a:rPr>
              <a:t>D3	</a:t>
            </a:r>
            <a:endParaRPr lang="zh-CN" altLang="en-US" dirty="0">
              <a:latin typeface="Algerian" panose="04020705040A02060702" pitchFamily="82" charset="0"/>
            </a:endParaRPr>
          </a:p>
        </p:txBody>
      </p:sp>
      <p:sp>
        <p:nvSpPr>
          <p:cNvPr id="3" name="内容占位符 2">
            <a:extLst>
              <a:ext uri="{FF2B5EF4-FFF2-40B4-BE49-F238E27FC236}">
                <a16:creationId xmlns:a16="http://schemas.microsoft.com/office/drawing/2014/main" id="{DE572437-8014-4AF9-9BC9-9E6FFBEE7719}"/>
              </a:ext>
            </a:extLst>
          </p:cNvPr>
          <p:cNvSpPr>
            <a:spLocks noGrp="1"/>
          </p:cNvSpPr>
          <p:nvPr>
            <p:ph idx="1"/>
          </p:nvPr>
        </p:nvSpPr>
        <p:spPr/>
        <p:txBody>
          <a:bodyPr/>
          <a:lstStyle/>
          <a:p>
            <a:r>
              <a:rPr lang="en-US" altLang="zh-CN" dirty="0"/>
              <a:t>Discuss purpose of D3 lifecycle </a:t>
            </a:r>
          </a:p>
          <a:p>
            <a:pPr lvl="1"/>
            <a:r>
              <a:rPr lang="en-US" altLang="zh-CN" dirty="0"/>
              <a:t>D3 lifecycle has three states: enter, update and exit. </a:t>
            </a:r>
          </a:p>
          <a:p>
            <a:pPr lvl="1"/>
            <a:r>
              <a:rPr lang="en-US" altLang="zh-CN" dirty="0"/>
              <a:t>Animated transitions can be defined for these three states. </a:t>
            </a:r>
          </a:p>
          <a:p>
            <a:pPr lvl="1"/>
            <a:r>
              <a:rPr lang="en-US" altLang="zh-CN" dirty="0"/>
              <a:t>It can be used to manipulate animated update for DOM elements.</a:t>
            </a:r>
            <a:endParaRPr lang="zh-CN" altLang="en-US" dirty="0"/>
          </a:p>
        </p:txBody>
      </p:sp>
    </p:spTree>
    <p:extLst>
      <p:ext uri="{BB962C8B-B14F-4D97-AF65-F5344CB8AC3E}">
        <p14:creationId xmlns:p14="http://schemas.microsoft.com/office/powerpoint/2010/main" val="159192795"/>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积分</Template>
  <TotalTime>2696</TotalTime>
  <Words>5280</Words>
  <Application>Microsoft Office PowerPoint</Application>
  <PresentationFormat>宽屏</PresentationFormat>
  <Paragraphs>701</Paragraphs>
  <Slides>90</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90</vt:i4>
      </vt:variant>
    </vt:vector>
  </HeadingPairs>
  <TitlesOfParts>
    <vt:vector size="99" baseType="lpstr">
      <vt:lpstr>等线</vt:lpstr>
      <vt:lpstr>等线 Light</vt:lpstr>
      <vt:lpstr>Algerian</vt:lpstr>
      <vt:lpstr>Arial</vt:lpstr>
      <vt:lpstr>Calibri</vt:lpstr>
      <vt:lpstr>Calibri Light</vt:lpstr>
      <vt:lpstr>Wingdings 2</vt:lpstr>
      <vt:lpstr>HDOfficeLightV0</vt:lpstr>
      <vt:lpstr>Office 主题​​</vt:lpstr>
      <vt:lpstr>CS4460 FINAL REVIEW</vt:lpstr>
      <vt:lpstr>User interaction overview</vt:lpstr>
      <vt:lpstr>User interaction interaction types</vt:lpstr>
      <vt:lpstr>User interaction interaction types</vt:lpstr>
      <vt:lpstr>User interaction user intent</vt:lpstr>
      <vt:lpstr>User interaction user intent</vt:lpstr>
      <vt:lpstr>User interaction user intent</vt:lpstr>
      <vt:lpstr>User interaction user intent</vt:lpstr>
      <vt:lpstr>User interaction user intent</vt:lpstr>
      <vt:lpstr>User interaction user intent</vt:lpstr>
      <vt:lpstr>User interaction user intent</vt:lpstr>
      <vt:lpstr>User interaction user intent</vt:lpstr>
      <vt:lpstr>User interaction user intent</vt:lpstr>
      <vt:lpstr>User interaction user intent</vt:lpstr>
      <vt:lpstr>User interaction user intent</vt:lpstr>
      <vt:lpstr>User interaction user intent</vt:lpstr>
      <vt:lpstr>User interaction interaction characteristics</vt:lpstr>
      <vt:lpstr>User interaction interaction characteristics</vt:lpstr>
      <vt:lpstr>User interaction supporting representation</vt:lpstr>
      <vt:lpstr>User interaction visualization by demonstration</vt:lpstr>
      <vt:lpstr>User interaction visualization by demonstration</vt:lpstr>
      <vt:lpstr>User interaction key points</vt:lpstr>
      <vt:lpstr>Text Tasks &amp; Goals</vt:lpstr>
      <vt:lpstr>Text Challenge</vt:lpstr>
      <vt:lpstr>Text Define basic data terminology</vt:lpstr>
      <vt:lpstr>Text information retrieval for text</vt:lpstr>
      <vt:lpstr>Text text searches</vt:lpstr>
      <vt:lpstr>Text text searches</vt:lpstr>
      <vt:lpstr>Text text searches</vt:lpstr>
      <vt:lpstr>Text text searches</vt:lpstr>
      <vt:lpstr>Text text searches</vt:lpstr>
      <vt:lpstr>Text Infovis for sentences, words, phrases</vt:lpstr>
      <vt:lpstr>Text Infovis for sentences, words, phrases</vt:lpstr>
      <vt:lpstr>Text Infovis for sentences, words, phrases</vt:lpstr>
      <vt:lpstr>Text Infovis for sentences, words, phrases</vt:lpstr>
      <vt:lpstr>Text Infovis for sentences, words, phrases</vt:lpstr>
      <vt:lpstr>Text Infovis for sentences, words, phrases</vt:lpstr>
      <vt:lpstr>Text beyond individual words</vt:lpstr>
      <vt:lpstr>Text beyond individual words</vt:lpstr>
      <vt:lpstr>Text beyond individual words</vt:lpstr>
      <vt:lpstr>Text beyond individual words</vt:lpstr>
      <vt:lpstr>Text visualize a collection of documents</vt:lpstr>
      <vt:lpstr>Text visualize a collection of documents</vt:lpstr>
      <vt:lpstr>Text visualize a collection of documents</vt:lpstr>
      <vt:lpstr>Text visualize a collection of documents</vt:lpstr>
      <vt:lpstr>Text visualize a collection of documents</vt:lpstr>
      <vt:lpstr>Text visualize a collection of documents</vt:lpstr>
      <vt:lpstr>Text visualize a collection of documents</vt:lpstr>
      <vt:lpstr>Text visualize a collection of documents</vt:lpstr>
      <vt:lpstr>Text visualize a collection of documents</vt:lpstr>
      <vt:lpstr>Text visualize a collection of documents</vt:lpstr>
      <vt:lpstr>Text contents, semantics, themes</vt:lpstr>
      <vt:lpstr>Text contents, semantics, themes</vt:lpstr>
      <vt:lpstr>Text contents, semantics, themes</vt:lpstr>
      <vt:lpstr>TEXT PNNL</vt:lpstr>
      <vt:lpstr>TEXT PNNL</vt:lpstr>
      <vt:lpstr>Text topic modeling</vt:lpstr>
      <vt:lpstr>Text  topic modeling</vt:lpstr>
      <vt:lpstr>Text  topic modeling</vt:lpstr>
      <vt:lpstr>Graphs &amp; networks graph terminology</vt:lpstr>
      <vt:lpstr>Graphs &amp; networks graph visualization challenges</vt:lpstr>
      <vt:lpstr>Graphs&amp; networks aesthetic considerations; edges</vt:lpstr>
      <vt:lpstr>Graphs &amp; networks shneiderman’s netvis nirvana (涅槃)</vt:lpstr>
      <vt:lpstr>Graphs &amp; networks User tasks for graph vis</vt:lpstr>
      <vt:lpstr>Graphs &amp; networks User tasks for graph vis</vt:lpstr>
      <vt:lpstr>Graphs &amp; networks graph layout approaches</vt:lpstr>
      <vt:lpstr>Graphs &amp; networks graph layout techniques</vt:lpstr>
      <vt:lpstr>Graphs &amp; networks graph layout techniques</vt:lpstr>
      <vt:lpstr>Graphs &amp; networks graph layout techniques</vt:lpstr>
      <vt:lpstr>Graphs &amp; networks one particular challenge with graphs</vt:lpstr>
      <vt:lpstr>hierarchies &amp; trees overview</vt:lpstr>
      <vt:lpstr>hierarchies &amp; trees visualizing trees – four methods</vt:lpstr>
      <vt:lpstr>hierarchies &amp; trees visualizing trees – four methods</vt:lpstr>
      <vt:lpstr>hierarchies &amp; trees visualizing trees – four methods</vt:lpstr>
      <vt:lpstr>hierarchies &amp; trees visualizing trees – four methods</vt:lpstr>
      <vt:lpstr>hierarchies &amp; trees visualizing trees – four methods</vt:lpstr>
      <vt:lpstr>hierarchies &amp; trees visualizing trees – four methods</vt:lpstr>
      <vt:lpstr>hierarchies &amp; trees visualizing trees – four methods</vt:lpstr>
      <vt:lpstr>hierarchies &amp; trees visualizing trees – four methods</vt:lpstr>
      <vt:lpstr>hierarchies &amp; trees visualizing trees – four methods</vt:lpstr>
      <vt:lpstr>hierarchies &amp; trees visualizing trees – four methods</vt:lpstr>
      <vt:lpstr>Visual analytics overview</vt:lpstr>
      <vt:lpstr>Visual analytics recommendations</vt:lpstr>
      <vt:lpstr>Visual analytics synergy</vt:lpstr>
      <vt:lpstr>Visual analytics integrate data mining and Infovis</vt:lpstr>
      <vt:lpstr>Visual analytics integrate data mining and Infovis</vt:lpstr>
      <vt:lpstr>Visual analytics incorporating human feedback</vt:lpstr>
      <vt:lpstr>Visual analytics recovering reasoning process</vt:lpstr>
      <vt:lpstr>Visual analytics evaluating a visualization is hard</vt:lpstr>
      <vt:lpstr>D3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YS CHANG</dc:creator>
  <cp:lastModifiedBy>YS CHANG</cp:lastModifiedBy>
  <cp:revision>116</cp:revision>
  <dcterms:created xsi:type="dcterms:W3CDTF">2019-04-27T18:34:39Z</dcterms:created>
  <dcterms:modified xsi:type="dcterms:W3CDTF">2019-05-01T00:08:48Z</dcterms:modified>
</cp:coreProperties>
</file>